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70" r:id="rId2"/>
    <p:sldId id="257" r:id="rId3"/>
    <p:sldId id="258" r:id="rId4"/>
    <p:sldId id="261" r:id="rId5"/>
    <p:sldId id="272" r:id="rId6"/>
    <p:sldId id="276" r:id="rId7"/>
    <p:sldId id="277" r:id="rId8"/>
    <p:sldId id="278" r:id="rId9"/>
    <p:sldId id="279" r:id="rId10"/>
    <p:sldId id="301" r:id="rId11"/>
    <p:sldId id="317" r:id="rId12"/>
    <p:sldId id="287" r:id="rId13"/>
    <p:sldId id="318" r:id="rId14"/>
    <p:sldId id="291" r:id="rId15"/>
    <p:sldId id="319" r:id="rId16"/>
    <p:sldId id="292" r:id="rId17"/>
    <p:sldId id="320" r:id="rId18"/>
    <p:sldId id="293" r:id="rId19"/>
    <p:sldId id="303" r:id="rId20"/>
    <p:sldId id="311" r:id="rId21"/>
    <p:sldId id="312" r:id="rId22"/>
    <p:sldId id="313" r:id="rId23"/>
    <p:sldId id="314" r:id="rId24"/>
    <p:sldId id="315" r:id="rId25"/>
    <p:sldId id="316" r:id="rId26"/>
    <p:sldId id="304" r:id="rId27"/>
    <p:sldId id="306" r:id="rId28"/>
    <p:sldId id="307" r:id="rId29"/>
    <p:sldId id="308" r:id="rId30"/>
    <p:sldId id="309" r:id="rId31"/>
    <p:sldId id="288" r:id="rId32"/>
    <p:sldId id="289" r:id="rId33"/>
    <p:sldId id="310" r:id="rId34"/>
    <p:sldId id="283" r:id="rId35"/>
    <p:sldId id="284" r:id="rId36"/>
    <p:sldId id="285" r:id="rId37"/>
    <p:sldId id="286" r:id="rId38"/>
    <p:sldId id="305" r:id="rId39"/>
    <p:sldId id="259" r:id="rId40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82AC"/>
    <a:srgbClr val="52C2C9"/>
    <a:srgbClr val="18A4BE"/>
    <a:srgbClr val="00FFEC"/>
    <a:srgbClr val="FFFFFF"/>
    <a:srgbClr val="04253D"/>
    <a:srgbClr val="CD00FF"/>
    <a:srgbClr val="FF0073"/>
    <a:srgbClr val="AB4B68"/>
    <a:srgbClr val="FFD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CB2FA2-DD6A-184A-A463-676C8578ABB4}" v="54" dt="2022-11-10T16:18:10.0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713" autoAdjust="0"/>
    <p:restoredTop sz="96928"/>
  </p:normalViewPr>
  <p:slideViewPr>
    <p:cSldViewPr snapToGrid="0">
      <p:cViewPr varScale="1">
        <p:scale>
          <a:sx n="107" d="100"/>
          <a:sy n="107" d="100"/>
        </p:scale>
        <p:origin x="11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zat.alibekov\Desktop\&#1042;&#1099;&#1089;&#1090;&#1091;&#1087;&#1083;&#1077;&#1085;&#1080;&#1077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zat.alibekov\Desktop\&#1042;&#1099;&#1089;&#1090;&#1091;&#1087;&#1083;&#1077;&#1085;&#1080;&#1077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zat.alibekov\Desktop\&#1042;&#1099;&#1089;&#1090;&#1091;&#1087;&#1083;&#1077;&#1085;&#1080;&#1077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zat.alibekov\Desktop\&#1042;&#1099;&#1089;&#1090;&#1091;&#1087;&#1083;&#1077;&#1085;&#1080;&#1077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zat.alibekov\Desktop\&#1042;&#1099;&#1089;&#1090;&#1091;&#1087;&#1083;&#1077;&#1085;&#1080;&#1077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zat.alibekov\Desktop\&#1042;&#1099;&#1089;&#1090;&#1091;&#1087;&#1083;&#1077;&#1085;&#1080;&#1077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zat.alibekov\Desktop\&#1042;&#1099;&#1089;&#1090;&#1091;&#1087;&#1083;&#1077;&#1085;&#1080;&#1077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zat.alibekov\Desktop\&#1042;&#1099;&#1089;&#1090;&#1091;&#1087;&#1083;&#1077;&#1085;&#1080;&#1077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zat.alibekov\Desktop\&#1042;&#1099;&#1089;&#1090;&#1091;&#1087;&#1083;&#1077;&#1085;&#1080;&#1077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zat.alibekov\Desktop\&#1042;&#1099;&#1089;&#1090;&#1091;&#1087;&#1083;&#1077;&#1085;&#1080;&#1077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zat.alibekov\Desktop\&#1042;&#1099;&#1089;&#1090;&#1091;&#1087;&#1083;&#1077;&#1085;&#1080;&#1077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zat.alibekov\Desktop\&#1042;&#1099;&#1089;&#1090;&#1091;&#1087;&#1083;&#1077;&#1085;&#1080;&#1077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zat.alibekov\Desktop\&#1042;&#1099;&#1089;&#1090;&#1091;&#1087;&#1083;&#1077;&#1085;&#1080;&#1077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chemeClr val="bg1"/>
                </a:solidFill>
              </a:rPr>
              <a:t>DR </a:t>
            </a:r>
            <a:r>
              <a:rPr lang="ru-RU" sz="1800" b="1">
                <a:solidFill>
                  <a:schemeClr val="bg1"/>
                </a:solidFill>
              </a:rPr>
              <a:t>по</a:t>
            </a:r>
            <a:r>
              <a:rPr lang="ru-RU" sz="1800" b="1" baseline="0">
                <a:solidFill>
                  <a:schemeClr val="bg1"/>
                </a:solidFill>
              </a:rPr>
              <a:t> системе</a:t>
            </a:r>
            <a:endParaRPr lang="ru-RU" sz="1800" b="1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3229340865183730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7.7090702106167946E-2"/>
          <c:w val="0.9728188065062866"/>
          <c:h val="0.74608624467369877"/>
        </c:manualLayout>
      </c:layout>
      <c:lineChart>
        <c:grouping val="stacked"/>
        <c:varyColors val="0"/>
        <c:ser>
          <c:idx val="0"/>
          <c:order val="0"/>
          <c:tx>
            <c:strRef>
              <c:f>Лист1!$G$27</c:f>
              <c:strCache>
                <c:ptCount val="1"/>
                <c:pt idx="0">
                  <c:v>По количеству</c:v>
                </c:pt>
              </c:strCache>
            </c:strRef>
          </c:tx>
          <c:spPr>
            <a:ln w="47625" cap="rnd">
              <a:solidFill>
                <a:srgbClr val="52C2C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476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Лист1!$F$28:$F$32</c:f>
              <c:strCache>
                <c:ptCount val="5"/>
                <c:pt idx="0">
                  <c:v>3-й кв. 2024</c:v>
                </c:pt>
                <c:pt idx="1">
                  <c:v>4-й кв. 2024</c:v>
                </c:pt>
                <c:pt idx="2">
                  <c:v>1-й кв. 2025</c:v>
                </c:pt>
                <c:pt idx="3">
                  <c:v>2-й кв. 2025</c:v>
                </c:pt>
                <c:pt idx="4">
                  <c:v>3-й кв. 2025</c:v>
                </c:pt>
              </c:strCache>
            </c:strRef>
          </c:cat>
          <c:val>
            <c:numRef>
              <c:f>Лист1!$G$28:$G$32</c:f>
              <c:numCache>
                <c:formatCode>0.00%</c:formatCode>
                <c:ptCount val="5"/>
                <c:pt idx="0">
                  <c:v>1.8825247060349836E-2</c:v>
                </c:pt>
                <c:pt idx="1">
                  <c:v>1.8736560954177098E-2</c:v>
                </c:pt>
                <c:pt idx="2">
                  <c:v>1.8434811440522034E-2</c:v>
                </c:pt>
                <c:pt idx="3">
                  <c:v>1.5895421465613398E-2</c:v>
                </c:pt>
                <c:pt idx="4">
                  <c:v>1.565229862616033E-2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BD-4D9C-A66B-E6F158EED923}"/>
            </c:ext>
          </c:extLst>
        </c:ser>
        <c:ser>
          <c:idx val="1"/>
          <c:order val="1"/>
          <c:tx>
            <c:strRef>
              <c:f>Лист1!$H$27</c:f>
              <c:strCache>
                <c:ptCount val="1"/>
                <c:pt idx="0">
                  <c:v>По сумме</c:v>
                </c:pt>
              </c:strCache>
            </c:strRef>
          </c:tx>
          <c:spPr>
            <a:ln w="38100" cap="rnd">
              <a:solidFill>
                <a:srgbClr val="18A4B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52C2C9"/>
              </a:solidFill>
              <a:ln w="47625">
                <a:solidFill>
                  <a:srgbClr val="18A4BE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4.4079355892172378E-2"/>
                  <c:y val="-5.330769114948601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EBD-4D9C-A66B-E6F158EED9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Лист1!$F$28:$F$32</c:f>
              <c:strCache>
                <c:ptCount val="5"/>
                <c:pt idx="0">
                  <c:v>3-й кв. 2024</c:v>
                </c:pt>
                <c:pt idx="1">
                  <c:v>4-й кв. 2024</c:v>
                </c:pt>
                <c:pt idx="2">
                  <c:v>1-й кв. 2025</c:v>
                </c:pt>
                <c:pt idx="3">
                  <c:v>2-й кв. 2025</c:v>
                </c:pt>
                <c:pt idx="4">
                  <c:v>3-й кв. 2025</c:v>
                </c:pt>
              </c:strCache>
            </c:strRef>
          </c:cat>
          <c:val>
            <c:numRef>
              <c:f>Лист1!$H$28:$H$32</c:f>
              <c:numCache>
                <c:formatCode>0.00%</c:formatCode>
                <c:ptCount val="5"/>
                <c:pt idx="0">
                  <c:v>5.3359873985386101E-2</c:v>
                </c:pt>
                <c:pt idx="1">
                  <c:v>4.8179519628782329E-2</c:v>
                </c:pt>
                <c:pt idx="2">
                  <c:v>4.9694123964343327E-2</c:v>
                </c:pt>
                <c:pt idx="3">
                  <c:v>3.2393731185697633E-2</c:v>
                </c:pt>
                <c:pt idx="4">
                  <c:v>2.5879123735315899E-2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BD-4D9C-A66B-E6F158EED92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63242495"/>
        <c:axId val="1468985583"/>
      </c:lineChart>
      <c:catAx>
        <c:axId val="1963242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68985583"/>
        <c:crosses val="autoZero"/>
        <c:auto val="1"/>
        <c:lblAlgn val="ctr"/>
        <c:lblOffset val="100"/>
        <c:noMultiLvlLbl val="0"/>
      </c:catAx>
      <c:valAx>
        <c:axId val="1468985583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963242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47175698223187"/>
          <c:y val="0.87862970259644702"/>
          <c:w val="0.77658113430652365"/>
          <c:h val="0.112489970299850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ru-RU" sz="1600" b="0" i="0" baseline="0" dirty="0">
                <a:effectLst/>
              </a:rPr>
              <a:t>Выдачи новых займов (Банк 1)</a:t>
            </a:r>
            <a:endParaRPr lang="ru-RU" sz="16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Лист1!$D$311</c:f>
              <c:strCache>
                <c:ptCount val="1"/>
                <c:pt idx="0">
                  <c:v>Выдачи, млрд тенге</c:v>
                </c:pt>
              </c:strCache>
            </c:strRef>
          </c:tx>
          <c:spPr>
            <a:solidFill>
              <a:srgbClr val="18A4B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Лист1!$C$312:$C$337</c:f>
              <c:strCache>
                <c:ptCount val="26"/>
                <c:pt idx="0">
                  <c:v>2023-06</c:v>
                </c:pt>
                <c:pt idx="1">
                  <c:v>2023-07</c:v>
                </c:pt>
                <c:pt idx="2">
                  <c:v>2023-08</c:v>
                </c:pt>
                <c:pt idx="3">
                  <c:v>2023-09</c:v>
                </c:pt>
                <c:pt idx="4">
                  <c:v>2023-10</c:v>
                </c:pt>
                <c:pt idx="5">
                  <c:v>2023-11</c:v>
                </c:pt>
                <c:pt idx="6">
                  <c:v>2023-12</c:v>
                </c:pt>
                <c:pt idx="7">
                  <c:v>2024-01</c:v>
                </c:pt>
                <c:pt idx="8">
                  <c:v>2024-02</c:v>
                </c:pt>
                <c:pt idx="9">
                  <c:v>2024-03</c:v>
                </c:pt>
                <c:pt idx="10">
                  <c:v>2024-04</c:v>
                </c:pt>
                <c:pt idx="11">
                  <c:v>2024-05</c:v>
                </c:pt>
                <c:pt idx="12">
                  <c:v>2024-06</c:v>
                </c:pt>
                <c:pt idx="13">
                  <c:v>2024-07</c:v>
                </c:pt>
                <c:pt idx="14">
                  <c:v>2024-08</c:v>
                </c:pt>
                <c:pt idx="15">
                  <c:v>2024-09</c:v>
                </c:pt>
                <c:pt idx="16">
                  <c:v>2024-10</c:v>
                </c:pt>
                <c:pt idx="17">
                  <c:v>2024-11</c:v>
                </c:pt>
                <c:pt idx="18">
                  <c:v>2024-12</c:v>
                </c:pt>
                <c:pt idx="19">
                  <c:v>2025-01</c:v>
                </c:pt>
                <c:pt idx="20">
                  <c:v>2025-02</c:v>
                </c:pt>
                <c:pt idx="21">
                  <c:v>2025-03</c:v>
                </c:pt>
                <c:pt idx="22">
                  <c:v>2025-04</c:v>
                </c:pt>
                <c:pt idx="23">
                  <c:v>2025-05</c:v>
                </c:pt>
                <c:pt idx="24">
                  <c:v>2025-06</c:v>
                </c:pt>
                <c:pt idx="25">
                  <c:v>2025-07</c:v>
                </c:pt>
              </c:strCache>
            </c:strRef>
          </c:cat>
          <c:val>
            <c:numRef>
              <c:f>Лист1!$D$312:$D$337</c:f>
              <c:numCache>
                <c:formatCode>_-* #\ ##0\ _₽_-;\-* #\ ##0\ _₽_-;_-* "-"??\ _₽_-;_-@_-</c:formatCode>
                <c:ptCount val="26"/>
                <c:pt idx="0">
                  <c:v>33.884967448590011</c:v>
                </c:pt>
                <c:pt idx="1">
                  <c:v>34.267840508080013</c:v>
                </c:pt>
                <c:pt idx="2">
                  <c:v>33.994478083379995</c:v>
                </c:pt>
                <c:pt idx="3">
                  <c:v>28.408892221029994</c:v>
                </c:pt>
                <c:pt idx="4">
                  <c:v>29.82333715012</c:v>
                </c:pt>
                <c:pt idx="5">
                  <c:v>30.442724669529998</c:v>
                </c:pt>
                <c:pt idx="6">
                  <c:v>29.849899465499998</c:v>
                </c:pt>
                <c:pt idx="7">
                  <c:v>28.689029241519997</c:v>
                </c:pt>
                <c:pt idx="8">
                  <c:v>27.696181742060002</c:v>
                </c:pt>
                <c:pt idx="9">
                  <c:v>31.628431909239996</c:v>
                </c:pt>
                <c:pt idx="10">
                  <c:v>36.414417935870006</c:v>
                </c:pt>
                <c:pt idx="11">
                  <c:v>38.107557114890007</c:v>
                </c:pt>
                <c:pt idx="12">
                  <c:v>54.139725784429999</c:v>
                </c:pt>
                <c:pt idx="13">
                  <c:v>54.721314611919993</c:v>
                </c:pt>
                <c:pt idx="14">
                  <c:v>48.780176488870005</c:v>
                </c:pt>
                <c:pt idx="15">
                  <c:v>39.853202585359995</c:v>
                </c:pt>
                <c:pt idx="16">
                  <c:v>34.587978004680004</c:v>
                </c:pt>
                <c:pt idx="17">
                  <c:v>36.539305760640005</c:v>
                </c:pt>
                <c:pt idx="18">
                  <c:v>43.065779231969998</c:v>
                </c:pt>
                <c:pt idx="19">
                  <c:v>47.134925119569999</c:v>
                </c:pt>
                <c:pt idx="20">
                  <c:v>107.22515644072999</c:v>
                </c:pt>
                <c:pt idx="21">
                  <c:v>145.66563458854</c:v>
                </c:pt>
                <c:pt idx="22">
                  <c:v>165.3626628559</c:v>
                </c:pt>
                <c:pt idx="23">
                  <c:v>162.23816661329002</c:v>
                </c:pt>
                <c:pt idx="24">
                  <c:v>105.06339882403999</c:v>
                </c:pt>
                <c:pt idx="25">
                  <c:v>51.530064329650003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E7-4E9F-9218-311E16CCF72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2133419824"/>
        <c:axId val="1848637920"/>
      </c:barChart>
      <c:lineChart>
        <c:grouping val="standard"/>
        <c:varyColors val="0"/>
        <c:ser>
          <c:idx val="1"/>
          <c:order val="1"/>
          <c:tx>
            <c:strRef>
              <c:f>Лист1!$E$311</c:f>
              <c:strCache>
                <c:ptCount val="1"/>
                <c:pt idx="0">
                  <c:v>Выдачи, тыс. заемщиков</c:v>
                </c:pt>
              </c:strCache>
            </c:strRef>
          </c:tx>
          <c:spPr>
            <a:ln w="28575" cap="rnd">
              <a:solidFill>
                <a:srgbClr val="18A4BE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C6E7-4E9F-9218-311E16CCF72B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6E7-4E9F-9218-311E16CCF72B}"/>
                </c:ext>
              </c:extLst>
            </c:dLbl>
            <c:dLbl>
              <c:idx val="3"/>
              <c:layout>
                <c:manualLayout>
                  <c:x val="0"/>
                  <c:y val="-2.43453227480523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6E7-4E9F-9218-311E16CCF72B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C6E7-4E9F-9218-311E16CCF72B}"/>
                </c:ext>
              </c:extLst>
            </c:dLbl>
            <c:dLbl>
              <c:idx val="5"/>
              <c:layout>
                <c:manualLayout>
                  <c:x val="-4.1910131098421056E-17"/>
                  <c:y val="-3.24604303307364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C6E7-4E9F-9218-311E16CCF72B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6E7-4E9F-9218-311E16CCF72B}"/>
                </c:ext>
              </c:extLst>
            </c:dLbl>
            <c:dLbl>
              <c:idx val="7"/>
              <c:layout>
                <c:manualLayout>
                  <c:x val="2.2860335589725621E-3"/>
                  <c:y val="-1.62302151653682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6E7-4E9F-9218-311E16CCF72B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C6E7-4E9F-9218-311E16CCF72B}"/>
                </c:ext>
              </c:extLst>
            </c:dLbl>
            <c:dLbl>
              <c:idx val="9"/>
              <c:layout>
                <c:manualLayout>
                  <c:x val="-2.2860335589727295E-3"/>
                  <c:y val="-4.3280573774315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C6E7-4E9F-9218-311E16CCF72B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6E7-4E9F-9218-311E16CCF72B}"/>
                </c:ext>
              </c:extLst>
            </c:dLbl>
            <c:dLbl>
              <c:idx val="11"/>
              <c:layout>
                <c:manualLayout>
                  <c:x val="-1.7145251692294843E-2"/>
                  <c:y val="-5.95107889396834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C6E7-4E9F-9218-311E16CCF72B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6E7-4E9F-9218-311E16CCF72B}"/>
                </c:ext>
              </c:extLst>
            </c:dLbl>
            <c:dLbl>
              <c:idx val="13"/>
              <c:layout>
                <c:manualLayout>
                  <c:x val="1.1430167794863229E-3"/>
                  <c:y val="-1.623021516536821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6E7-4E9F-9218-311E16CCF72B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6E7-4E9F-9218-311E16CCF72B}"/>
                </c:ext>
              </c:extLst>
            </c:dLbl>
            <c:dLbl>
              <c:idx val="15"/>
              <c:layout>
                <c:manualLayout>
                  <c:x val="2.2860335589726458E-3"/>
                  <c:y val="-1.35251793044736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C6E7-4E9F-9218-311E16CCF72B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6E7-4E9F-9218-311E16CCF72B}"/>
                </c:ext>
              </c:extLst>
            </c:dLbl>
            <c:dLbl>
              <c:idx val="17"/>
              <c:layout>
                <c:manualLayout>
                  <c:x val="-1.1430167794864066E-3"/>
                  <c:y val="-2.70503586089470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6E7-4E9F-9218-311E16CCF72B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6E7-4E9F-9218-311E16CCF72B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6E7-4E9F-9218-311E16CCF72B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6E7-4E9F-9218-311E16CCF72B}"/>
                </c:ext>
              </c:extLst>
            </c:dLbl>
            <c:dLbl>
              <c:idx val="21"/>
              <c:layout>
                <c:manualLayout>
                  <c:x val="-3.6576536943562332E-2"/>
                  <c:y val="-4.05755379134205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C6E7-4E9F-9218-311E16CCF72B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6E7-4E9F-9218-311E16CCF72B}"/>
                </c:ext>
              </c:extLst>
            </c:dLbl>
            <c:dLbl>
              <c:idx val="23"/>
              <c:layout>
                <c:manualLayout>
                  <c:x val="-2.2860335589726458E-3"/>
                  <c:y val="-8.115107582684131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6E7-4E9F-9218-311E16CCF72B}"/>
                </c:ext>
              </c:extLst>
            </c:dLbl>
            <c:dLbl>
              <c:idx val="24"/>
              <c:layout>
                <c:manualLayout>
                  <c:x val="-3.4290503384589686E-3"/>
                  <c:y val="-5.41007172178940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C6E7-4E9F-9218-311E16CCF72B}"/>
                </c:ext>
              </c:extLst>
            </c:dLbl>
            <c:dLbl>
              <c:idx val="25"/>
              <c:layout>
                <c:manualLayout>
                  <c:x val="-1.6764052439368422E-16"/>
                  <c:y val="-1.08201434435789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C6E7-4E9F-9218-311E16CCF72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Лист1!$C$312:$C$337</c:f>
              <c:strCache>
                <c:ptCount val="26"/>
                <c:pt idx="0">
                  <c:v>2023-06</c:v>
                </c:pt>
                <c:pt idx="1">
                  <c:v>2023-07</c:v>
                </c:pt>
                <c:pt idx="2">
                  <c:v>2023-08</c:v>
                </c:pt>
                <c:pt idx="3">
                  <c:v>2023-09</c:v>
                </c:pt>
                <c:pt idx="4">
                  <c:v>2023-10</c:v>
                </c:pt>
                <c:pt idx="5">
                  <c:v>2023-11</c:v>
                </c:pt>
                <c:pt idx="6">
                  <c:v>2023-12</c:v>
                </c:pt>
                <c:pt idx="7">
                  <c:v>2024-01</c:v>
                </c:pt>
                <c:pt idx="8">
                  <c:v>2024-02</c:v>
                </c:pt>
                <c:pt idx="9">
                  <c:v>2024-03</c:v>
                </c:pt>
                <c:pt idx="10">
                  <c:v>2024-04</c:v>
                </c:pt>
                <c:pt idx="11">
                  <c:v>2024-05</c:v>
                </c:pt>
                <c:pt idx="12">
                  <c:v>2024-06</c:v>
                </c:pt>
                <c:pt idx="13">
                  <c:v>2024-07</c:v>
                </c:pt>
                <c:pt idx="14">
                  <c:v>2024-08</c:v>
                </c:pt>
                <c:pt idx="15">
                  <c:v>2024-09</c:v>
                </c:pt>
                <c:pt idx="16">
                  <c:v>2024-10</c:v>
                </c:pt>
                <c:pt idx="17">
                  <c:v>2024-11</c:v>
                </c:pt>
                <c:pt idx="18">
                  <c:v>2024-12</c:v>
                </c:pt>
                <c:pt idx="19">
                  <c:v>2025-01</c:v>
                </c:pt>
                <c:pt idx="20">
                  <c:v>2025-02</c:v>
                </c:pt>
                <c:pt idx="21">
                  <c:v>2025-03</c:v>
                </c:pt>
                <c:pt idx="22">
                  <c:v>2025-04</c:v>
                </c:pt>
                <c:pt idx="23">
                  <c:v>2025-05</c:v>
                </c:pt>
                <c:pt idx="24">
                  <c:v>2025-06</c:v>
                </c:pt>
                <c:pt idx="25">
                  <c:v>2025-07</c:v>
                </c:pt>
              </c:strCache>
            </c:strRef>
          </c:cat>
          <c:val>
            <c:numRef>
              <c:f>Лист1!$E$312:$E$337</c:f>
              <c:numCache>
                <c:formatCode>_-* #\ ##0.0\ _₽_-;\-* #\ ##0.0\ _₽_-;_-* "-"??\ _₽_-;_-@_-</c:formatCode>
                <c:ptCount val="26"/>
                <c:pt idx="0">
                  <c:v>15.016999999999999</c:v>
                </c:pt>
                <c:pt idx="1">
                  <c:v>14.186</c:v>
                </c:pt>
                <c:pt idx="2">
                  <c:v>13.859</c:v>
                </c:pt>
                <c:pt idx="3">
                  <c:v>11.64</c:v>
                </c:pt>
                <c:pt idx="4">
                  <c:v>11.775</c:v>
                </c:pt>
                <c:pt idx="5">
                  <c:v>11.413</c:v>
                </c:pt>
                <c:pt idx="6">
                  <c:v>11.012</c:v>
                </c:pt>
                <c:pt idx="7">
                  <c:v>11.849</c:v>
                </c:pt>
                <c:pt idx="8">
                  <c:v>10.47</c:v>
                </c:pt>
                <c:pt idx="9">
                  <c:v>9.9160000000000004</c:v>
                </c:pt>
                <c:pt idx="10">
                  <c:v>10.808999999999999</c:v>
                </c:pt>
                <c:pt idx="11">
                  <c:v>11.384</c:v>
                </c:pt>
                <c:pt idx="12">
                  <c:v>13.173999999999999</c:v>
                </c:pt>
                <c:pt idx="13">
                  <c:v>13.993</c:v>
                </c:pt>
                <c:pt idx="14">
                  <c:v>12.874000000000001</c:v>
                </c:pt>
                <c:pt idx="15">
                  <c:v>11.228999999999999</c:v>
                </c:pt>
                <c:pt idx="16">
                  <c:v>10.367000000000001</c:v>
                </c:pt>
                <c:pt idx="17">
                  <c:v>11.148</c:v>
                </c:pt>
                <c:pt idx="18">
                  <c:v>11.343</c:v>
                </c:pt>
                <c:pt idx="19">
                  <c:v>11.058</c:v>
                </c:pt>
                <c:pt idx="20">
                  <c:v>17.347999999999999</c:v>
                </c:pt>
                <c:pt idx="21">
                  <c:v>22.939</c:v>
                </c:pt>
                <c:pt idx="22">
                  <c:v>24.965</c:v>
                </c:pt>
                <c:pt idx="23">
                  <c:v>25.748000000000001</c:v>
                </c:pt>
                <c:pt idx="24">
                  <c:v>19.559999999999999</c:v>
                </c:pt>
                <c:pt idx="25">
                  <c:v>11.686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E7-4E9F-9218-311E16CCF72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58671008"/>
        <c:axId val="879367936"/>
      </c:lineChart>
      <c:catAx>
        <c:axId val="213341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48637920"/>
        <c:crosses val="autoZero"/>
        <c:auto val="1"/>
        <c:lblAlgn val="ctr"/>
        <c:lblOffset val="100"/>
        <c:noMultiLvlLbl val="0"/>
      </c:catAx>
      <c:valAx>
        <c:axId val="1848637920"/>
        <c:scaling>
          <c:orientation val="minMax"/>
          <c:max val="300"/>
        </c:scaling>
        <c:delete val="0"/>
        <c:axPos val="l"/>
        <c:numFmt formatCode="_-* #\ ##0\ _₽_-;\-* #\ ##0\ _₽_-;_-* &quot;-&quot;??\ _₽_-;_-@_-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33419824"/>
        <c:crosses val="autoZero"/>
        <c:crossBetween val="between"/>
      </c:valAx>
      <c:valAx>
        <c:axId val="879367936"/>
        <c:scaling>
          <c:orientation val="minMax"/>
          <c:max val="26"/>
          <c:min val="-5"/>
        </c:scaling>
        <c:delete val="0"/>
        <c:axPos val="r"/>
        <c:numFmt formatCode="_-* #\ ##0.0\ _₽_-;\-* #\ ##0.0\ _₽_-;_-* &quot;-&quot;??\ _₽_-;_-@_-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58671008"/>
        <c:crosses val="max"/>
        <c:crossBetween val="between"/>
      </c:valAx>
      <c:catAx>
        <c:axId val="4586710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793679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ru-RU" sz="1600" b="0" i="0" baseline="0" dirty="0">
                <a:effectLst/>
              </a:rPr>
              <a:t>Выдачи новых займов (Банк 2)</a:t>
            </a:r>
            <a:endParaRPr lang="ru-RU" sz="16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Лист1!$D$311</c:f>
              <c:strCache>
                <c:ptCount val="1"/>
                <c:pt idx="0">
                  <c:v>Выдачи, млрд тенге</c:v>
                </c:pt>
              </c:strCache>
            </c:strRef>
          </c:tx>
          <c:spPr>
            <a:solidFill>
              <a:srgbClr val="18A4B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Лист1!$C$343:$C$368</c:f>
              <c:strCache>
                <c:ptCount val="26"/>
                <c:pt idx="0">
                  <c:v>2023-06</c:v>
                </c:pt>
                <c:pt idx="1">
                  <c:v>2023-07</c:v>
                </c:pt>
                <c:pt idx="2">
                  <c:v>2023-08</c:v>
                </c:pt>
                <c:pt idx="3">
                  <c:v>2023-09</c:v>
                </c:pt>
                <c:pt idx="4">
                  <c:v>2023-10</c:v>
                </c:pt>
                <c:pt idx="5">
                  <c:v>2023-11</c:v>
                </c:pt>
                <c:pt idx="6">
                  <c:v>2023-12</c:v>
                </c:pt>
                <c:pt idx="7">
                  <c:v>2024-01</c:v>
                </c:pt>
                <c:pt idx="8">
                  <c:v>2024-02</c:v>
                </c:pt>
                <c:pt idx="9">
                  <c:v>2024-03</c:v>
                </c:pt>
                <c:pt idx="10">
                  <c:v>2024-04</c:v>
                </c:pt>
                <c:pt idx="11">
                  <c:v>2024-05</c:v>
                </c:pt>
                <c:pt idx="12">
                  <c:v>2024-06</c:v>
                </c:pt>
                <c:pt idx="13">
                  <c:v>2024-07</c:v>
                </c:pt>
                <c:pt idx="14">
                  <c:v>2024-08</c:v>
                </c:pt>
                <c:pt idx="15">
                  <c:v>2024-09</c:v>
                </c:pt>
                <c:pt idx="16">
                  <c:v>2024-10</c:v>
                </c:pt>
                <c:pt idx="17">
                  <c:v>2024-11</c:v>
                </c:pt>
                <c:pt idx="18">
                  <c:v>2024-12</c:v>
                </c:pt>
                <c:pt idx="19">
                  <c:v>2025-01</c:v>
                </c:pt>
                <c:pt idx="20">
                  <c:v>2025-02</c:v>
                </c:pt>
                <c:pt idx="21">
                  <c:v>2025-03</c:v>
                </c:pt>
                <c:pt idx="22">
                  <c:v>2025-04</c:v>
                </c:pt>
                <c:pt idx="23">
                  <c:v>2025-05</c:v>
                </c:pt>
                <c:pt idx="24">
                  <c:v>2025-06</c:v>
                </c:pt>
                <c:pt idx="25">
                  <c:v>2025-07</c:v>
                </c:pt>
              </c:strCache>
            </c:strRef>
          </c:cat>
          <c:val>
            <c:numRef>
              <c:f>Лист1!$D$343:$D$368</c:f>
              <c:numCache>
                <c:formatCode>_-* #\ ##0\ _₽_-;\-* #\ ##0\ _₽_-;_-* "-"??\ _₽_-;_-@_-</c:formatCode>
                <c:ptCount val="26"/>
                <c:pt idx="0">
                  <c:v>195.65937722808005</c:v>
                </c:pt>
                <c:pt idx="1">
                  <c:v>206.25431660149098</c:v>
                </c:pt>
                <c:pt idx="2">
                  <c:v>211.30445726101999</c:v>
                </c:pt>
                <c:pt idx="3">
                  <c:v>198.17997957056002</c:v>
                </c:pt>
                <c:pt idx="4">
                  <c:v>188.74369967398098</c:v>
                </c:pt>
                <c:pt idx="5">
                  <c:v>181.92370666620999</c:v>
                </c:pt>
                <c:pt idx="6">
                  <c:v>195.55715432457004</c:v>
                </c:pt>
                <c:pt idx="7">
                  <c:v>202.24811118089005</c:v>
                </c:pt>
                <c:pt idx="8">
                  <c:v>214.82047803773</c:v>
                </c:pt>
                <c:pt idx="9">
                  <c:v>242.59345731066995</c:v>
                </c:pt>
                <c:pt idx="10">
                  <c:v>232.19766134958999</c:v>
                </c:pt>
                <c:pt idx="11">
                  <c:v>227.88230625929</c:v>
                </c:pt>
                <c:pt idx="12">
                  <c:v>247.77761254739994</c:v>
                </c:pt>
                <c:pt idx="13">
                  <c:v>305.15893726812993</c:v>
                </c:pt>
                <c:pt idx="14">
                  <c:v>273.27834698243998</c:v>
                </c:pt>
                <c:pt idx="15">
                  <c:v>229.33875998818999</c:v>
                </c:pt>
                <c:pt idx="16">
                  <c:v>226.03048852637005</c:v>
                </c:pt>
                <c:pt idx="17">
                  <c:v>254.43613551133001</c:v>
                </c:pt>
                <c:pt idx="18">
                  <c:v>288.78618200778999</c:v>
                </c:pt>
                <c:pt idx="19">
                  <c:v>200.89035318866001</c:v>
                </c:pt>
                <c:pt idx="20">
                  <c:v>192.64558094115</c:v>
                </c:pt>
                <c:pt idx="21">
                  <c:v>182.02488551613001</c:v>
                </c:pt>
                <c:pt idx="22">
                  <c:v>198.45177756333999</c:v>
                </c:pt>
                <c:pt idx="23">
                  <c:v>189.67216977554</c:v>
                </c:pt>
                <c:pt idx="24">
                  <c:v>221.45854273096</c:v>
                </c:pt>
                <c:pt idx="25">
                  <c:v>256.89503410581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7B-436A-9DE8-FBF97B4CAC4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2133419824"/>
        <c:axId val="1848637920"/>
      </c:barChart>
      <c:lineChart>
        <c:grouping val="standard"/>
        <c:varyColors val="0"/>
        <c:ser>
          <c:idx val="1"/>
          <c:order val="1"/>
          <c:tx>
            <c:strRef>
              <c:f>Лист1!$E$311</c:f>
              <c:strCache>
                <c:ptCount val="1"/>
                <c:pt idx="0">
                  <c:v>Выдачи, тыс. заемщиков</c:v>
                </c:pt>
              </c:strCache>
            </c:strRef>
          </c:tx>
          <c:spPr>
            <a:ln w="28575" cap="rnd">
              <a:solidFill>
                <a:srgbClr val="18A4BE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57B-436A-9DE8-FBF97B4CAC4A}"/>
                </c:ext>
              </c:extLst>
            </c:dLbl>
            <c:dLbl>
              <c:idx val="1"/>
              <c:layout>
                <c:manualLayout>
                  <c:x val="-8.0011196167382708E-3"/>
                  <c:y val="-3.20471842216824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57B-436A-9DE8-FBF97B4CAC4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57B-436A-9DE8-FBF97B4CAC4A}"/>
                </c:ext>
              </c:extLst>
            </c:dLbl>
            <c:dLbl>
              <c:idx val="3"/>
              <c:layout>
                <c:manualLayout>
                  <c:x val="-1.143017088105488E-3"/>
                  <c:y val="-2.67059868514020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E57B-436A-9DE8-FBF97B4CAC4A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57B-436A-9DE8-FBF97B4CAC4A}"/>
                </c:ext>
              </c:extLst>
            </c:dLbl>
            <c:dLbl>
              <c:idx val="5"/>
              <c:layout>
                <c:manualLayout>
                  <c:x val="3.4290512643164015E-3"/>
                  <c:y val="-2.670598685140199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57B-436A-9DE8-FBF97B4CAC4A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57B-436A-9DE8-FBF97B4CAC4A}"/>
                </c:ext>
              </c:extLst>
            </c:dLbl>
            <c:dLbl>
              <c:idx val="7"/>
              <c:layout>
                <c:manualLayout>
                  <c:x val="-3.4290512643164015E-3"/>
                  <c:y val="-2.67059868514020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57B-436A-9DE8-FBF97B4CAC4A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57B-436A-9DE8-FBF97B4CAC4A}"/>
                </c:ext>
              </c:extLst>
            </c:dLbl>
            <c:dLbl>
              <c:idx val="10"/>
              <c:layout>
                <c:manualLayout>
                  <c:x val="1.1430170881054672E-3"/>
                  <c:y val="-2.67059868514020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57B-436A-9DE8-FBF97B4CAC4A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57B-436A-9DE8-FBF97B4CAC4A}"/>
                </c:ext>
              </c:extLst>
            </c:dLbl>
            <c:dLbl>
              <c:idx val="12"/>
              <c:layout>
                <c:manualLayout>
                  <c:x val="-2.6289393026425745E-2"/>
                  <c:y val="-4.00589802771030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57B-436A-9DE8-FBF97B4CAC4A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57B-436A-9DE8-FBF97B4CAC4A}"/>
                </c:ext>
              </c:extLst>
            </c:dLbl>
            <c:dLbl>
              <c:idx val="14"/>
              <c:layout>
                <c:manualLayout>
                  <c:x val="-1.0287153792949288E-2"/>
                  <c:y val="-1.33529934257010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57B-436A-9DE8-FBF97B4CAC4A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57B-436A-9DE8-FBF97B4CAC4A}"/>
                </c:ext>
              </c:extLst>
            </c:dLbl>
            <c:dLbl>
              <c:idx val="16"/>
              <c:layout>
                <c:manualLayout>
                  <c:x val="-3.2004478466953083E-2"/>
                  <c:y val="-3.07118848791123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8422564417338038E-2"/>
                      <c:h val="5.632292626960681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3-E57B-436A-9DE8-FBF97B4CAC4A}"/>
                </c:ext>
              </c:extLst>
            </c:dLbl>
            <c:dLbl>
              <c:idx val="17"/>
              <c:layout>
                <c:manualLayout>
                  <c:x val="-1.9431290497793026E-2"/>
                  <c:y val="-3.47177829068225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57B-436A-9DE8-FBF97B4CAC4A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57B-436A-9DE8-FBF97B4CAC4A}"/>
                </c:ext>
              </c:extLst>
            </c:dLbl>
            <c:dLbl>
              <c:idx val="19"/>
              <c:layout>
                <c:manualLayout>
                  <c:x val="-2.2860341762110182E-3"/>
                  <c:y val="-1.602359211084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57B-436A-9DE8-FBF97B4CAC4A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57B-436A-9DE8-FBF97B4CAC4A}"/>
                </c:ext>
              </c:extLst>
            </c:dLbl>
            <c:dLbl>
              <c:idx val="21"/>
              <c:layout>
                <c:manualLayout>
                  <c:x val="5.7150854405273359E-3"/>
                  <c:y val="-5.341197370280449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57B-436A-9DE8-FBF97B4CAC4A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57B-436A-9DE8-FBF97B4CAC4A}"/>
                </c:ext>
              </c:extLst>
            </c:dLbl>
            <c:dLbl>
              <c:idx val="23"/>
              <c:layout>
                <c:manualLayout>
                  <c:x val="-2.2860341762109345E-3"/>
                  <c:y val="1.068239474056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57B-436A-9DE8-FBF97B4CAC4A}"/>
                </c:ext>
              </c:extLst>
            </c:dLbl>
            <c:dLbl>
              <c:idx val="24"/>
              <c:layout>
                <c:manualLayout>
                  <c:x val="3.4290512643164015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57B-436A-9DE8-FBF97B4CAC4A}"/>
                </c:ext>
              </c:extLst>
            </c:dLbl>
            <c:dLbl>
              <c:idx val="25"/>
              <c:layout>
                <c:manualLayout>
                  <c:x val="0"/>
                  <c:y val="-8.011796055420600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E57B-436A-9DE8-FBF97B4CAC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Лист1!$C$343:$C$368</c:f>
              <c:strCache>
                <c:ptCount val="26"/>
                <c:pt idx="0">
                  <c:v>2023-06</c:v>
                </c:pt>
                <c:pt idx="1">
                  <c:v>2023-07</c:v>
                </c:pt>
                <c:pt idx="2">
                  <c:v>2023-08</c:v>
                </c:pt>
                <c:pt idx="3">
                  <c:v>2023-09</c:v>
                </c:pt>
                <c:pt idx="4">
                  <c:v>2023-10</c:v>
                </c:pt>
                <c:pt idx="5">
                  <c:v>2023-11</c:v>
                </c:pt>
                <c:pt idx="6">
                  <c:v>2023-12</c:v>
                </c:pt>
                <c:pt idx="7">
                  <c:v>2024-01</c:v>
                </c:pt>
                <c:pt idx="8">
                  <c:v>2024-02</c:v>
                </c:pt>
                <c:pt idx="9">
                  <c:v>2024-03</c:v>
                </c:pt>
                <c:pt idx="10">
                  <c:v>2024-04</c:v>
                </c:pt>
                <c:pt idx="11">
                  <c:v>2024-05</c:v>
                </c:pt>
                <c:pt idx="12">
                  <c:v>2024-06</c:v>
                </c:pt>
                <c:pt idx="13">
                  <c:v>2024-07</c:v>
                </c:pt>
                <c:pt idx="14">
                  <c:v>2024-08</c:v>
                </c:pt>
                <c:pt idx="15">
                  <c:v>2024-09</c:v>
                </c:pt>
                <c:pt idx="16">
                  <c:v>2024-10</c:v>
                </c:pt>
                <c:pt idx="17">
                  <c:v>2024-11</c:v>
                </c:pt>
                <c:pt idx="18">
                  <c:v>2024-12</c:v>
                </c:pt>
                <c:pt idx="19">
                  <c:v>2025-01</c:v>
                </c:pt>
                <c:pt idx="20">
                  <c:v>2025-02</c:v>
                </c:pt>
                <c:pt idx="21">
                  <c:v>2025-03</c:v>
                </c:pt>
                <c:pt idx="22">
                  <c:v>2025-04</c:v>
                </c:pt>
                <c:pt idx="23">
                  <c:v>2025-05</c:v>
                </c:pt>
                <c:pt idx="24">
                  <c:v>2025-06</c:v>
                </c:pt>
                <c:pt idx="25">
                  <c:v>2025-07</c:v>
                </c:pt>
              </c:strCache>
            </c:strRef>
          </c:cat>
          <c:val>
            <c:numRef>
              <c:f>Лист1!$E$343:$E$368</c:f>
              <c:numCache>
                <c:formatCode>_-* #\ ##0\ _₽_-;\-* #\ ##0\ _₽_-;_-* "-"??\ _₽_-;_-@_-</c:formatCode>
                <c:ptCount val="26"/>
                <c:pt idx="0">
                  <c:v>150.36099999999999</c:v>
                </c:pt>
                <c:pt idx="1">
                  <c:v>163.834</c:v>
                </c:pt>
                <c:pt idx="2">
                  <c:v>166.70400000000001</c:v>
                </c:pt>
                <c:pt idx="3">
                  <c:v>157.61500000000001</c:v>
                </c:pt>
                <c:pt idx="4">
                  <c:v>158.393</c:v>
                </c:pt>
                <c:pt idx="5">
                  <c:v>161.47399999999999</c:v>
                </c:pt>
                <c:pt idx="6">
                  <c:v>152.41200000000001</c:v>
                </c:pt>
                <c:pt idx="7">
                  <c:v>155.00899999999999</c:v>
                </c:pt>
                <c:pt idx="8">
                  <c:v>158.018</c:v>
                </c:pt>
                <c:pt idx="9">
                  <c:v>168.49299999999999</c:v>
                </c:pt>
                <c:pt idx="10">
                  <c:v>143.58500000000001</c:v>
                </c:pt>
                <c:pt idx="11">
                  <c:v>145.154</c:v>
                </c:pt>
                <c:pt idx="12">
                  <c:v>148.63</c:v>
                </c:pt>
                <c:pt idx="13">
                  <c:v>168.345</c:v>
                </c:pt>
                <c:pt idx="14">
                  <c:v>164.017</c:v>
                </c:pt>
                <c:pt idx="15">
                  <c:v>146.36099999999999</c:v>
                </c:pt>
                <c:pt idx="16">
                  <c:v>139.54499999999999</c:v>
                </c:pt>
                <c:pt idx="17">
                  <c:v>154.66300000000001</c:v>
                </c:pt>
                <c:pt idx="18">
                  <c:v>162.43600000000001</c:v>
                </c:pt>
                <c:pt idx="19">
                  <c:v>144.84</c:v>
                </c:pt>
                <c:pt idx="20">
                  <c:v>138.19300000000001</c:v>
                </c:pt>
                <c:pt idx="21">
                  <c:v>130.71</c:v>
                </c:pt>
                <c:pt idx="22">
                  <c:v>121.776</c:v>
                </c:pt>
                <c:pt idx="23">
                  <c:v>120.596</c:v>
                </c:pt>
                <c:pt idx="24">
                  <c:v>130.25700000000001</c:v>
                </c:pt>
                <c:pt idx="25">
                  <c:v>150.79499999999999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7B-436A-9DE8-FBF97B4CAC4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58671008"/>
        <c:axId val="879367936"/>
      </c:lineChart>
      <c:catAx>
        <c:axId val="213341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48637920"/>
        <c:crosses val="autoZero"/>
        <c:auto val="1"/>
        <c:lblAlgn val="ctr"/>
        <c:lblOffset val="100"/>
        <c:noMultiLvlLbl val="0"/>
      </c:catAx>
      <c:valAx>
        <c:axId val="1848637920"/>
        <c:scaling>
          <c:orientation val="minMax"/>
          <c:max val="500"/>
        </c:scaling>
        <c:delete val="0"/>
        <c:axPos val="l"/>
        <c:numFmt formatCode="_-* #\ ##0\ _₽_-;\-* #\ ##0\ _₽_-;_-* &quot;-&quot;??\ _₽_-;_-@_-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33419824"/>
        <c:crosses val="autoZero"/>
        <c:crossBetween val="between"/>
      </c:valAx>
      <c:valAx>
        <c:axId val="879367936"/>
        <c:scaling>
          <c:orientation val="minMax"/>
          <c:max val="180"/>
          <c:min val="0"/>
        </c:scaling>
        <c:delete val="0"/>
        <c:axPos val="r"/>
        <c:numFmt formatCode="_-* #\ ##0\ _₽_-;\-* #\ ##0\ _₽_-;_-* &quot;-&quot;??\ _₽_-;_-@_-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58671008"/>
        <c:crosses val="max"/>
        <c:crossBetween val="between"/>
      </c:valAx>
      <c:catAx>
        <c:axId val="4586710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793679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ru-RU" sz="1600" dirty="0"/>
              <a:t>Распределение</a:t>
            </a:r>
            <a:r>
              <a:rPr lang="ru-RU" sz="1600" baseline="0" dirty="0"/>
              <a:t> в динамике (Банк 1)</a:t>
            </a:r>
            <a:endParaRPr lang="ru-RU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Лист1!$J$380</c:f>
              <c:strCache>
                <c:ptCount val="1"/>
                <c:pt idx="0">
                  <c:v>2024-01-01</c:v>
                </c:pt>
              </c:strCache>
            </c:strRef>
          </c:tx>
          <c:spPr>
            <a:solidFill>
              <a:srgbClr val="18A4BE"/>
            </a:solidFill>
            <a:ln>
              <a:noFill/>
            </a:ln>
            <a:effectLst/>
          </c:spPr>
          <c:invertIfNegative val="0"/>
          <c:cat>
            <c:strRef>
              <c:f>Лист1!$I$381:$I$393</c:f>
              <c:strCache>
                <c:ptCount val="1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B1</c:v>
                </c:pt>
                <c:pt idx="4">
                  <c:v>B2</c:v>
                </c:pt>
                <c:pt idx="5">
                  <c:v>B3</c:v>
                </c:pt>
                <c:pt idx="6">
                  <c:v>C1</c:v>
                </c:pt>
                <c:pt idx="7">
                  <c:v>C2</c:v>
                </c:pt>
                <c:pt idx="8">
                  <c:v>C3</c:v>
                </c:pt>
                <c:pt idx="9">
                  <c:v>D1</c:v>
                </c:pt>
                <c:pt idx="10">
                  <c:v>D2</c:v>
                </c:pt>
                <c:pt idx="11">
                  <c:v>D3</c:v>
                </c:pt>
                <c:pt idx="12">
                  <c:v>E</c:v>
                </c:pt>
              </c:strCache>
            </c:strRef>
          </c:cat>
          <c:val>
            <c:numRef>
              <c:f>Лист1!$J$381:$J$393</c:f>
              <c:numCache>
                <c:formatCode>0%</c:formatCode>
                <c:ptCount val="13"/>
                <c:pt idx="0">
                  <c:v>7.17418649165983E-2</c:v>
                </c:pt>
                <c:pt idx="1">
                  <c:v>0.16848783155592015</c:v>
                </c:pt>
                <c:pt idx="2">
                  <c:v>0.18330872299699208</c:v>
                </c:pt>
                <c:pt idx="3">
                  <c:v>0.14472518457752256</c:v>
                </c:pt>
                <c:pt idx="4">
                  <c:v>0.11222313371616079</c:v>
                </c:pt>
                <c:pt idx="5">
                  <c:v>9.791632485643971E-2</c:v>
                </c:pt>
                <c:pt idx="6">
                  <c:v>7.1052775499042931E-2</c:v>
                </c:pt>
                <c:pt idx="7">
                  <c:v>5.4591194968553462E-2</c:v>
                </c:pt>
                <c:pt idx="8">
                  <c:v>4.9155045118949962E-2</c:v>
                </c:pt>
                <c:pt idx="9">
                  <c:v>3.3836477987421384E-2</c:v>
                </c:pt>
                <c:pt idx="10">
                  <c:v>1.1512168444079847E-2</c:v>
                </c:pt>
                <c:pt idx="11">
                  <c:v>1.432868471424665E-3</c:v>
                </c:pt>
                <c:pt idx="12">
                  <c:v>1.6406890894175555E-5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41-4BC5-A8B4-BE62C71A64F7}"/>
            </c:ext>
          </c:extLst>
        </c:ser>
        <c:ser>
          <c:idx val="1"/>
          <c:order val="1"/>
          <c:tx>
            <c:strRef>
              <c:f>Лист1!$K$380</c:f>
              <c:strCache>
                <c:ptCount val="1"/>
                <c:pt idx="0">
                  <c:v>2025-01-01</c:v>
                </c:pt>
              </c:strCache>
            </c:strRef>
          </c:tx>
          <c:spPr>
            <a:solidFill>
              <a:srgbClr val="0B82AC"/>
            </a:solidFill>
            <a:ln>
              <a:noFill/>
            </a:ln>
            <a:effectLst/>
          </c:spPr>
          <c:invertIfNegative val="0"/>
          <c:cat>
            <c:strRef>
              <c:f>Лист1!$I$381:$I$393</c:f>
              <c:strCache>
                <c:ptCount val="1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B1</c:v>
                </c:pt>
                <c:pt idx="4">
                  <c:v>B2</c:v>
                </c:pt>
                <c:pt idx="5">
                  <c:v>B3</c:v>
                </c:pt>
                <c:pt idx="6">
                  <c:v>C1</c:v>
                </c:pt>
                <c:pt idx="7">
                  <c:v>C2</c:v>
                </c:pt>
                <c:pt idx="8">
                  <c:v>C3</c:v>
                </c:pt>
                <c:pt idx="9">
                  <c:v>D1</c:v>
                </c:pt>
                <c:pt idx="10">
                  <c:v>D2</c:v>
                </c:pt>
                <c:pt idx="11">
                  <c:v>D3</c:v>
                </c:pt>
                <c:pt idx="12">
                  <c:v>E</c:v>
                </c:pt>
              </c:strCache>
            </c:strRef>
          </c:cat>
          <c:val>
            <c:numRef>
              <c:f>Лист1!$K$381:$K$393</c:f>
              <c:numCache>
                <c:formatCode>0%</c:formatCode>
                <c:ptCount val="13"/>
                <c:pt idx="0">
                  <c:v>9.1863718659132051E-2</c:v>
                </c:pt>
                <c:pt idx="1">
                  <c:v>0.18370000548636639</c:v>
                </c:pt>
                <c:pt idx="2">
                  <c:v>0.19534207494376474</c:v>
                </c:pt>
                <c:pt idx="3">
                  <c:v>0.1525264717177813</c:v>
                </c:pt>
                <c:pt idx="4">
                  <c:v>0.11401766609974213</c:v>
                </c:pt>
                <c:pt idx="5">
                  <c:v>9.1825314094475224E-2</c:v>
                </c:pt>
                <c:pt idx="6">
                  <c:v>6.1941076425083667E-2</c:v>
                </c:pt>
                <c:pt idx="7">
                  <c:v>4.4318867613979261E-2</c:v>
                </c:pt>
                <c:pt idx="8">
                  <c:v>3.6517254622263677E-2</c:v>
                </c:pt>
                <c:pt idx="9">
                  <c:v>2.1155428759532562E-2</c:v>
                </c:pt>
                <c:pt idx="10">
                  <c:v>6.259944039062929E-3</c:v>
                </c:pt>
                <c:pt idx="11">
                  <c:v>5.3217753881604213E-4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941-4BC5-A8B4-BE62C71A64F7}"/>
            </c:ext>
          </c:extLst>
        </c:ser>
        <c:ser>
          <c:idx val="2"/>
          <c:order val="2"/>
          <c:tx>
            <c:strRef>
              <c:f>Лист1!$L$380</c:f>
              <c:strCache>
                <c:ptCount val="1"/>
                <c:pt idx="0">
                  <c:v>2025-06-01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Лист1!$I$381:$I$393</c:f>
              <c:strCache>
                <c:ptCount val="1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B1</c:v>
                </c:pt>
                <c:pt idx="4">
                  <c:v>B2</c:v>
                </c:pt>
                <c:pt idx="5">
                  <c:v>B3</c:v>
                </c:pt>
                <c:pt idx="6">
                  <c:v>C1</c:v>
                </c:pt>
                <c:pt idx="7">
                  <c:v>C2</c:v>
                </c:pt>
                <c:pt idx="8">
                  <c:v>C3</c:v>
                </c:pt>
                <c:pt idx="9">
                  <c:v>D1</c:v>
                </c:pt>
                <c:pt idx="10">
                  <c:v>D2</c:v>
                </c:pt>
                <c:pt idx="11">
                  <c:v>D3</c:v>
                </c:pt>
                <c:pt idx="12">
                  <c:v>E</c:v>
                </c:pt>
              </c:strCache>
            </c:strRef>
          </c:cat>
          <c:val>
            <c:numRef>
              <c:f>Лист1!$L$381:$L$393</c:f>
              <c:numCache>
                <c:formatCode>0%</c:formatCode>
                <c:ptCount val="13"/>
                <c:pt idx="0">
                  <c:v>0.13450061652281134</c:v>
                </c:pt>
                <c:pt idx="1">
                  <c:v>0.19131935881627621</c:v>
                </c:pt>
                <c:pt idx="2">
                  <c:v>0.18565183275417554</c:v>
                </c:pt>
                <c:pt idx="3">
                  <c:v>0.14281358592086088</c:v>
                </c:pt>
                <c:pt idx="4">
                  <c:v>0.10602847214437844</c:v>
                </c:pt>
                <c:pt idx="5">
                  <c:v>8.7030601950453979E-2</c:v>
                </c:pt>
                <c:pt idx="6">
                  <c:v>5.6975675372716063E-2</c:v>
                </c:pt>
                <c:pt idx="7">
                  <c:v>4.0161416881515526E-2</c:v>
                </c:pt>
                <c:pt idx="8">
                  <c:v>3.1870866494787577E-2</c:v>
                </c:pt>
                <c:pt idx="9">
                  <c:v>1.7975563277659454E-2</c:v>
                </c:pt>
                <c:pt idx="10">
                  <c:v>5.1608564062324853E-3</c:v>
                </c:pt>
                <c:pt idx="11">
                  <c:v>5.0666965586817624E-4</c:v>
                </c:pt>
                <c:pt idx="12">
                  <c:v>4.4838022643201436E-6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41-4BC5-A8B4-BE62C71A64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8717408"/>
        <c:axId val="1966440432"/>
      </c:barChart>
      <c:catAx>
        <c:axId val="45871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66440432"/>
        <c:crosses val="autoZero"/>
        <c:auto val="1"/>
        <c:lblAlgn val="ctr"/>
        <c:lblOffset val="100"/>
        <c:noMultiLvlLbl val="0"/>
      </c:catAx>
      <c:valAx>
        <c:axId val="196644043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5871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ru-RU" sz="1600" dirty="0"/>
              <a:t>Распределение</a:t>
            </a:r>
            <a:r>
              <a:rPr lang="ru-RU" sz="1600" baseline="0" dirty="0"/>
              <a:t> в динамике (Банк 2)</a:t>
            </a:r>
            <a:endParaRPr lang="ru-RU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5.0287636558483319E-2"/>
          <c:y val="0.15146826658589363"/>
          <c:w val="0.93705077180422147"/>
          <c:h val="0.693965295084553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Лист1!$J$380</c:f>
              <c:strCache>
                <c:ptCount val="1"/>
                <c:pt idx="0">
                  <c:v>2024-01-01</c:v>
                </c:pt>
              </c:strCache>
            </c:strRef>
          </c:tx>
          <c:spPr>
            <a:solidFill>
              <a:srgbClr val="18A4BE"/>
            </a:solidFill>
            <a:ln>
              <a:noFill/>
            </a:ln>
            <a:effectLst/>
          </c:spPr>
          <c:invertIfNegative val="0"/>
          <c:cat>
            <c:strRef>
              <c:f>Лист1!$I$400:$I$412</c:f>
              <c:strCache>
                <c:ptCount val="1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B1</c:v>
                </c:pt>
                <c:pt idx="4">
                  <c:v>B2</c:v>
                </c:pt>
                <c:pt idx="5">
                  <c:v>B3</c:v>
                </c:pt>
                <c:pt idx="6">
                  <c:v>C1</c:v>
                </c:pt>
                <c:pt idx="7">
                  <c:v>C2</c:v>
                </c:pt>
                <c:pt idx="8">
                  <c:v>C3</c:v>
                </c:pt>
                <c:pt idx="9">
                  <c:v>D1</c:v>
                </c:pt>
                <c:pt idx="10">
                  <c:v>D2</c:v>
                </c:pt>
                <c:pt idx="11">
                  <c:v>D3</c:v>
                </c:pt>
                <c:pt idx="12">
                  <c:v>E</c:v>
                </c:pt>
              </c:strCache>
            </c:strRef>
          </c:cat>
          <c:val>
            <c:numRef>
              <c:f>Лист1!$J$400:$J$412</c:f>
              <c:numCache>
                <c:formatCode>0%</c:formatCode>
                <c:ptCount val="13"/>
                <c:pt idx="0">
                  <c:v>0.1276020681151582</c:v>
                </c:pt>
                <c:pt idx="1">
                  <c:v>0.27446184767742499</c:v>
                </c:pt>
                <c:pt idx="2">
                  <c:v>0.20586521050044129</c:v>
                </c:pt>
                <c:pt idx="3">
                  <c:v>0.12828048286912241</c:v>
                </c:pt>
                <c:pt idx="4">
                  <c:v>8.5550489769114529E-2</c:v>
                </c:pt>
                <c:pt idx="5">
                  <c:v>6.7025495217429398E-2</c:v>
                </c:pt>
                <c:pt idx="6">
                  <c:v>4.2346981995581977E-2</c:v>
                </c:pt>
                <c:pt idx="7">
                  <c:v>2.9417280099858018E-2</c:v>
                </c:pt>
                <c:pt idx="8">
                  <c:v>2.3041484663989208E-2</c:v>
                </c:pt>
                <c:pt idx="9">
                  <c:v>1.2529314106031085E-2</c:v>
                </c:pt>
                <c:pt idx="10">
                  <c:v>3.5578763084100984E-3</c:v>
                </c:pt>
                <c:pt idx="11">
                  <c:v>3.1857256322760343E-4</c:v>
                </c:pt>
                <c:pt idx="12">
                  <c:v>2.8961142111600313E-6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4F-4847-B799-06D5454600ED}"/>
            </c:ext>
          </c:extLst>
        </c:ser>
        <c:ser>
          <c:idx val="1"/>
          <c:order val="1"/>
          <c:tx>
            <c:strRef>
              <c:f>Лист1!$K$380</c:f>
              <c:strCache>
                <c:ptCount val="1"/>
                <c:pt idx="0">
                  <c:v>2025-01-01</c:v>
                </c:pt>
              </c:strCache>
            </c:strRef>
          </c:tx>
          <c:spPr>
            <a:solidFill>
              <a:srgbClr val="0B82AC"/>
            </a:solidFill>
            <a:ln>
              <a:noFill/>
            </a:ln>
            <a:effectLst/>
          </c:spPr>
          <c:invertIfNegative val="0"/>
          <c:cat>
            <c:strRef>
              <c:f>Лист1!$I$400:$I$412</c:f>
              <c:strCache>
                <c:ptCount val="1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B1</c:v>
                </c:pt>
                <c:pt idx="4">
                  <c:v>B2</c:v>
                </c:pt>
                <c:pt idx="5">
                  <c:v>B3</c:v>
                </c:pt>
                <c:pt idx="6">
                  <c:v>C1</c:v>
                </c:pt>
                <c:pt idx="7">
                  <c:v>C2</c:v>
                </c:pt>
                <c:pt idx="8">
                  <c:v>C3</c:v>
                </c:pt>
                <c:pt idx="9">
                  <c:v>D1</c:v>
                </c:pt>
                <c:pt idx="10">
                  <c:v>D2</c:v>
                </c:pt>
                <c:pt idx="11">
                  <c:v>D3</c:v>
                </c:pt>
                <c:pt idx="12">
                  <c:v>E</c:v>
                </c:pt>
              </c:strCache>
            </c:strRef>
          </c:cat>
          <c:val>
            <c:numRef>
              <c:f>Лист1!$K$400:$K$412</c:f>
              <c:numCache>
                <c:formatCode>0%</c:formatCode>
                <c:ptCount val="13"/>
                <c:pt idx="0">
                  <c:v>0.11381569234302462</c:v>
                </c:pt>
                <c:pt idx="1">
                  <c:v>0.25683853804974877</c:v>
                </c:pt>
                <c:pt idx="2">
                  <c:v>0.2098115420578634</c:v>
                </c:pt>
                <c:pt idx="3">
                  <c:v>0.13678169718775804</c:v>
                </c:pt>
                <c:pt idx="4">
                  <c:v>9.3783321212386334E-2</c:v>
                </c:pt>
                <c:pt idx="5">
                  <c:v>7.2750971954133603E-2</c:v>
                </c:pt>
                <c:pt idx="6">
                  <c:v>4.5452184231103629E-2</c:v>
                </c:pt>
                <c:pt idx="7">
                  <c:v>3.1483248486704321E-2</c:v>
                </c:pt>
                <c:pt idx="8">
                  <c:v>2.438155829810968E-2</c:v>
                </c:pt>
                <c:pt idx="9">
                  <c:v>1.2109782971254217E-2</c:v>
                </c:pt>
                <c:pt idx="10">
                  <c:v>2.6158006113331765E-3</c:v>
                </c:pt>
                <c:pt idx="11">
                  <c:v>1.7566259658025252E-4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4F-4847-B799-06D5454600ED}"/>
            </c:ext>
          </c:extLst>
        </c:ser>
        <c:ser>
          <c:idx val="2"/>
          <c:order val="2"/>
          <c:tx>
            <c:strRef>
              <c:f>Лист1!$L$380</c:f>
              <c:strCache>
                <c:ptCount val="1"/>
                <c:pt idx="0">
                  <c:v>2025-06-01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Лист1!$I$400:$I$412</c:f>
              <c:strCache>
                <c:ptCount val="1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B1</c:v>
                </c:pt>
                <c:pt idx="4">
                  <c:v>B2</c:v>
                </c:pt>
                <c:pt idx="5">
                  <c:v>B3</c:v>
                </c:pt>
                <c:pt idx="6">
                  <c:v>C1</c:v>
                </c:pt>
                <c:pt idx="7">
                  <c:v>C2</c:v>
                </c:pt>
                <c:pt idx="8">
                  <c:v>C3</c:v>
                </c:pt>
                <c:pt idx="9">
                  <c:v>D1</c:v>
                </c:pt>
                <c:pt idx="10">
                  <c:v>D2</c:v>
                </c:pt>
                <c:pt idx="11">
                  <c:v>D3</c:v>
                </c:pt>
                <c:pt idx="12">
                  <c:v>E</c:v>
                </c:pt>
              </c:strCache>
            </c:strRef>
          </c:cat>
          <c:val>
            <c:numRef>
              <c:f>Лист1!$L$400:$L$412</c:f>
              <c:numCache>
                <c:formatCode>0%</c:formatCode>
                <c:ptCount val="13"/>
                <c:pt idx="0">
                  <c:v>0.10959301476265804</c:v>
                </c:pt>
                <c:pt idx="1">
                  <c:v>0.24961288195299489</c:v>
                </c:pt>
                <c:pt idx="2">
                  <c:v>0.20872375562242879</c:v>
                </c:pt>
                <c:pt idx="3">
                  <c:v>0.13837748496395941</c:v>
                </c:pt>
                <c:pt idx="4">
                  <c:v>9.7124544188499015E-2</c:v>
                </c:pt>
                <c:pt idx="5">
                  <c:v>7.6346774294526923E-2</c:v>
                </c:pt>
                <c:pt idx="6">
                  <c:v>4.821480495232848E-2</c:v>
                </c:pt>
                <c:pt idx="7">
                  <c:v>3.3176677476755526E-2</c:v>
                </c:pt>
                <c:pt idx="8">
                  <c:v>2.4370002768607058E-2</c:v>
                </c:pt>
                <c:pt idx="9">
                  <c:v>1.1558586646966428E-2</c:v>
                </c:pt>
                <c:pt idx="10">
                  <c:v>2.6482630816683432E-3</c:v>
                </c:pt>
                <c:pt idx="11">
                  <c:v>2.5042676895208917E-4</c:v>
                </c:pt>
                <c:pt idx="12">
                  <c:v>2.7825196550232132E-6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4F-4847-B799-06D5454600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8717408"/>
        <c:axId val="1966440432"/>
      </c:barChart>
      <c:catAx>
        <c:axId val="45871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66440432"/>
        <c:crosses val="autoZero"/>
        <c:auto val="1"/>
        <c:lblAlgn val="ctr"/>
        <c:lblOffset val="100"/>
        <c:noMultiLvlLbl val="0"/>
      </c:catAx>
      <c:valAx>
        <c:axId val="196644043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5871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335262269870817"/>
          <c:y val="0.89933428926347914"/>
          <c:w val="0.57329475460258372"/>
          <c:h val="9.59843561663023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ru-RU" sz="1600" b="1" dirty="0">
                <a:solidFill>
                  <a:schemeClr val="bg1"/>
                </a:solidFill>
              </a:rPr>
              <a:t>Средний</a:t>
            </a:r>
            <a:r>
              <a:rPr lang="ru-RU" sz="1600" b="1" baseline="0" dirty="0">
                <a:solidFill>
                  <a:schemeClr val="bg1"/>
                </a:solidFill>
              </a:rPr>
              <a:t> </a:t>
            </a:r>
            <a:r>
              <a:rPr lang="en-US" sz="1600" b="1" baseline="0" dirty="0">
                <a:solidFill>
                  <a:schemeClr val="bg1"/>
                </a:solidFill>
              </a:rPr>
              <a:t>PD </a:t>
            </a:r>
            <a:r>
              <a:rPr lang="ru-RU" sz="1600" b="1" baseline="0" dirty="0">
                <a:solidFill>
                  <a:schemeClr val="bg1"/>
                </a:solidFill>
              </a:rPr>
              <a:t>по заемщикам</a:t>
            </a:r>
            <a:endParaRPr lang="ru-RU" sz="1600" b="1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4600438159462704E-2"/>
          <c:y val="0.12336322510682517"/>
          <c:w val="0.97079912368107457"/>
          <c:h val="0.7411196625376549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52C2C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Лист1!$F$117:$F$121</c:f>
              <c:strCache>
                <c:ptCount val="5"/>
                <c:pt idx="0">
                  <c:v>3-й кв. 2024</c:v>
                </c:pt>
                <c:pt idx="1">
                  <c:v>4-й кв. 2024</c:v>
                </c:pt>
                <c:pt idx="2">
                  <c:v>1-й кв. 2025</c:v>
                </c:pt>
                <c:pt idx="3">
                  <c:v>2-й кв. 2025</c:v>
                </c:pt>
                <c:pt idx="4">
                  <c:v>3-й кв. 2025</c:v>
                </c:pt>
              </c:strCache>
            </c:strRef>
          </c:cat>
          <c:val>
            <c:numRef>
              <c:f>Лист1!$G$117:$G$121</c:f>
              <c:numCache>
                <c:formatCode>0.00%</c:formatCode>
                <c:ptCount val="5"/>
                <c:pt idx="0">
                  <c:v>4.3719153474530162E-2</c:v>
                </c:pt>
                <c:pt idx="1">
                  <c:v>4.4083728682377678E-2</c:v>
                </c:pt>
                <c:pt idx="2">
                  <c:v>4.2161543445049618E-2</c:v>
                </c:pt>
                <c:pt idx="3">
                  <c:v>4.3060968527476373E-2</c:v>
                </c:pt>
                <c:pt idx="4">
                  <c:v>4.2326012743491702E-2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66-4296-98AE-F62E63999D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58657903"/>
        <c:axId val="292873663"/>
      </c:barChart>
      <c:catAx>
        <c:axId val="6586579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92873663"/>
        <c:crosses val="autoZero"/>
        <c:auto val="1"/>
        <c:lblAlgn val="ctr"/>
        <c:lblOffset val="100"/>
        <c:noMultiLvlLbl val="0"/>
      </c:catAx>
      <c:valAx>
        <c:axId val="292873663"/>
        <c:scaling>
          <c:orientation val="minMax"/>
          <c:max val="5.000000000000001E-2"/>
          <c:min val="3.5000000000000003E-2"/>
        </c:scaling>
        <c:delete val="1"/>
        <c:axPos val="l"/>
        <c:numFmt formatCode="0.00%" sourceLinked="1"/>
        <c:majorTickMark val="none"/>
        <c:minorTickMark val="none"/>
        <c:tickLblPos val="nextTo"/>
        <c:crossAx val="6586579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ru-RU" sz="1600" dirty="0"/>
              <a:t>Количество выдач и средняя сумма займа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4.7643096003776038E-2"/>
          <c:y val="0.13971612329340405"/>
          <c:w val="0.91722433874674469"/>
          <c:h val="0.61066954068776891"/>
        </c:manualLayout>
      </c:layout>
      <c:lineChart>
        <c:grouping val="standard"/>
        <c:varyColors val="0"/>
        <c:ser>
          <c:idx val="0"/>
          <c:order val="0"/>
          <c:tx>
            <c:strRef>
              <c:f>Лист1!$D$131</c:f>
              <c:strCache>
                <c:ptCount val="1"/>
                <c:pt idx="0">
                  <c:v>Выдачи, заемщики, тыс. человек</c:v>
                </c:pt>
              </c:strCache>
            </c:strRef>
          </c:tx>
          <c:spPr>
            <a:ln w="28575" cap="rnd">
              <a:solidFill>
                <a:srgbClr val="52C2C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18A4BE"/>
                </a:solidFill>
              </a:ln>
              <a:effectLst/>
            </c:spPr>
          </c:marker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251-4CFB-8156-860ACCB9F8D7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251-4CFB-8156-860ACCB9F8D7}"/>
                </c:ext>
              </c:extLst>
            </c:dLbl>
            <c:dLbl>
              <c:idx val="5"/>
              <c:layout>
                <c:manualLayout>
                  <c:x val="6.7948979839693203E-4"/>
                  <c:y val="-1.11190296501620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1251-4CFB-8156-860ACCB9F8D7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251-4CFB-8156-860ACCB9F8D7}"/>
                </c:ext>
              </c:extLst>
            </c:dLbl>
            <c:dLbl>
              <c:idx val="8"/>
              <c:layout>
                <c:manualLayout>
                  <c:x val="4.0769387903818914E-3"/>
                  <c:y val="-2.00142533702917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1251-4CFB-8156-860ACCB9F8D7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251-4CFB-8156-860ACCB9F8D7}"/>
                </c:ext>
              </c:extLst>
            </c:dLbl>
            <c:dLbl>
              <c:idx val="10"/>
              <c:layout>
                <c:manualLayout>
                  <c:x val="0"/>
                  <c:y val="-3.78047008105509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1251-4CFB-8156-860ACCB9F8D7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251-4CFB-8156-860ACCB9F8D7}"/>
                </c:ext>
              </c:extLst>
            </c:dLbl>
            <c:dLbl>
              <c:idx val="12"/>
              <c:layout>
                <c:manualLayout>
                  <c:x val="-4.0769387903818914E-3"/>
                  <c:y val="2.66856711603889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1251-4CFB-8156-860ACCB9F8D7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251-4CFB-8156-860ACCB9F8D7}"/>
                </c:ext>
              </c:extLst>
            </c:dLbl>
            <c:dLbl>
              <c:idx val="14"/>
              <c:layout>
                <c:manualLayout>
                  <c:x val="-6.7948979839698191E-4"/>
                  <c:y val="-2.668567116038897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1251-4CFB-8156-860ACCB9F8D7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251-4CFB-8156-860ACCB9F8D7}"/>
                </c:ext>
              </c:extLst>
            </c:dLbl>
            <c:dLbl>
              <c:idx val="16"/>
              <c:layout>
                <c:manualLayout>
                  <c:x val="-9.965735251465034E-17"/>
                  <c:y val="1.77904474402592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1251-4CFB-8156-860ACCB9F8D7}"/>
                </c:ext>
              </c:extLst>
            </c:dLbl>
            <c:dLbl>
              <c:idx val="17"/>
              <c:layout>
                <c:manualLayout>
                  <c:x val="6.7948979839688227E-4"/>
                  <c:y val="-2.66856711603889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1251-4CFB-8156-860ACCB9F8D7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251-4CFB-8156-860ACCB9F8D7}"/>
                </c:ext>
              </c:extLst>
            </c:dLbl>
            <c:dLbl>
              <c:idx val="19"/>
              <c:layout>
                <c:manualLayout>
                  <c:x val="0"/>
                  <c:y val="2.66856711603888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1251-4CFB-8156-860ACCB9F8D7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251-4CFB-8156-860ACCB9F8D7}"/>
                </c:ext>
              </c:extLst>
            </c:dLbl>
            <c:dLbl>
              <c:idx val="21"/>
              <c:layout>
                <c:manualLayout>
                  <c:x val="-3.3974489919850093E-3"/>
                  <c:y val="-1.77904474402592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1251-4CFB-8156-860ACCB9F8D7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251-4CFB-8156-860ACCB9F8D7}"/>
                </c:ext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1251-4CFB-8156-860ACCB9F8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Лист1!$C$132:$C$157</c:f>
              <c:strCache>
                <c:ptCount val="26"/>
                <c:pt idx="0">
                  <c:v>2023-06</c:v>
                </c:pt>
                <c:pt idx="1">
                  <c:v>2023-07</c:v>
                </c:pt>
                <c:pt idx="2">
                  <c:v>2023-08</c:v>
                </c:pt>
                <c:pt idx="3">
                  <c:v>2023-09</c:v>
                </c:pt>
                <c:pt idx="4">
                  <c:v>2023-10</c:v>
                </c:pt>
                <c:pt idx="5">
                  <c:v>2023-11</c:v>
                </c:pt>
                <c:pt idx="6">
                  <c:v>2023-12</c:v>
                </c:pt>
                <c:pt idx="7">
                  <c:v>2024-01</c:v>
                </c:pt>
                <c:pt idx="8">
                  <c:v>2024-02</c:v>
                </c:pt>
                <c:pt idx="9">
                  <c:v>2024-03</c:v>
                </c:pt>
                <c:pt idx="10">
                  <c:v>2024-04</c:v>
                </c:pt>
                <c:pt idx="11">
                  <c:v>2024-05</c:v>
                </c:pt>
                <c:pt idx="12">
                  <c:v>2024-06</c:v>
                </c:pt>
                <c:pt idx="13">
                  <c:v>2024-07</c:v>
                </c:pt>
                <c:pt idx="14">
                  <c:v>2024-08</c:v>
                </c:pt>
                <c:pt idx="15">
                  <c:v>2024-09</c:v>
                </c:pt>
                <c:pt idx="16">
                  <c:v>2024-10</c:v>
                </c:pt>
                <c:pt idx="17">
                  <c:v>2024-11</c:v>
                </c:pt>
                <c:pt idx="18">
                  <c:v>2024-12</c:v>
                </c:pt>
                <c:pt idx="19">
                  <c:v>2025-01</c:v>
                </c:pt>
                <c:pt idx="20">
                  <c:v>2025-02</c:v>
                </c:pt>
                <c:pt idx="21">
                  <c:v>2025-03</c:v>
                </c:pt>
                <c:pt idx="22">
                  <c:v>2025-04</c:v>
                </c:pt>
                <c:pt idx="23">
                  <c:v>2025-05</c:v>
                </c:pt>
                <c:pt idx="24">
                  <c:v>2025-06</c:v>
                </c:pt>
                <c:pt idx="25">
                  <c:v>2025-07</c:v>
                </c:pt>
              </c:strCache>
            </c:strRef>
          </c:cat>
          <c:val>
            <c:numRef>
              <c:f>Лист1!$D$132:$D$157</c:f>
              <c:numCache>
                <c:formatCode>_-* #\ ##0\ _₽_-;\-* #\ ##0\ _₽_-;_-* "-"??\ _₽_-;_-@_-</c:formatCode>
                <c:ptCount val="26"/>
                <c:pt idx="0">
                  <c:v>1876.732</c:v>
                </c:pt>
                <c:pt idx="1">
                  <c:v>2339.8670000000002</c:v>
                </c:pt>
                <c:pt idx="2">
                  <c:v>1982.798</c:v>
                </c:pt>
                <c:pt idx="3">
                  <c:v>1909.373</c:v>
                </c:pt>
                <c:pt idx="4">
                  <c:v>2018.7639999999999</c:v>
                </c:pt>
                <c:pt idx="5">
                  <c:v>2480.2689999999998</c:v>
                </c:pt>
                <c:pt idx="6">
                  <c:v>2284.3359999999998</c:v>
                </c:pt>
                <c:pt idx="7">
                  <c:v>1984.941</c:v>
                </c:pt>
                <c:pt idx="8">
                  <c:v>2322.9989999999998</c:v>
                </c:pt>
                <c:pt idx="9">
                  <c:v>2216.4110000000001</c:v>
                </c:pt>
                <c:pt idx="10">
                  <c:v>2097.1280000000002</c:v>
                </c:pt>
                <c:pt idx="11">
                  <c:v>2191.66</c:v>
                </c:pt>
                <c:pt idx="12">
                  <c:v>2284.6680000000001</c:v>
                </c:pt>
                <c:pt idx="13">
                  <c:v>2252.6170000000002</c:v>
                </c:pt>
                <c:pt idx="14">
                  <c:v>2234.8690000000001</c:v>
                </c:pt>
                <c:pt idx="15">
                  <c:v>2248.4180000000001</c:v>
                </c:pt>
                <c:pt idx="16">
                  <c:v>2358.1030000000001</c:v>
                </c:pt>
                <c:pt idx="17">
                  <c:v>2524.4879999999998</c:v>
                </c:pt>
                <c:pt idx="18">
                  <c:v>2472.5720000000001</c:v>
                </c:pt>
                <c:pt idx="19">
                  <c:v>2158.69</c:v>
                </c:pt>
                <c:pt idx="20">
                  <c:v>2268.5839999999998</c:v>
                </c:pt>
                <c:pt idx="21">
                  <c:v>2343.5880000000002</c:v>
                </c:pt>
                <c:pt idx="22">
                  <c:v>2275.357</c:v>
                </c:pt>
                <c:pt idx="23">
                  <c:v>2241.6729999999998</c:v>
                </c:pt>
                <c:pt idx="24">
                  <c:v>2363.1260000000002</c:v>
                </c:pt>
                <c:pt idx="25">
                  <c:v>2283.279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251-4CFB-8156-860ACCB9F8D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87665711"/>
        <c:axId val="638950496"/>
      </c:lineChart>
      <c:lineChart>
        <c:grouping val="standard"/>
        <c:varyColors val="0"/>
        <c:ser>
          <c:idx val="1"/>
          <c:order val="1"/>
          <c:tx>
            <c:strRef>
              <c:f>Лист1!$E$131</c:f>
              <c:strCache>
                <c:ptCount val="1"/>
                <c:pt idx="0">
                  <c:v>Средняя сумма займа, тыс. тенге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1251-4CFB-8156-860ACCB9F8D7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1251-4CFB-8156-860ACCB9F8D7}"/>
                </c:ext>
              </c:extLst>
            </c:dLbl>
            <c:dLbl>
              <c:idx val="5"/>
              <c:layout>
                <c:manualLayout>
                  <c:x val="-1.3589795967940137E-3"/>
                  <c:y val="1.77904474402592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1251-4CFB-8156-860ACCB9F8D7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1251-4CFB-8156-860ACCB9F8D7}"/>
                </c:ext>
              </c:extLst>
            </c:dLbl>
            <c:dLbl>
              <c:idx val="7"/>
              <c:layout>
                <c:manualLayout>
                  <c:x val="-2.0384693951909457E-3"/>
                  <c:y val="1.77904474402592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1251-4CFB-8156-860ACCB9F8D7}"/>
                </c:ext>
              </c:extLst>
            </c:dLbl>
            <c:dLbl>
              <c:idx val="8"/>
              <c:layout>
                <c:manualLayout>
                  <c:x val="-2.7179591935879276E-3"/>
                  <c:y val="-2.44618652303565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1251-4CFB-8156-860ACCB9F8D7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1251-4CFB-8156-860ACCB9F8D7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1251-4CFB-8156-860ACCB9F8D7}"/>
                </c:ext>
              </c:extLst>
            </c:dLbl>
            <c:dLbl>
              <c:idx val="15"/>
              <c:layout>
                <c:manualLayout>
                  <c:x val="6.7948979839698191E-4"/>
                  <c:y val="1.334283558019438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1251-4CFB-8156-860ACCB9F8D7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1251-4CFB-8156-860ACCB9F8D7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1251-4CFB-8156-860ACCB9F8D7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1251-4CFB-8156-860ACCB9F8D7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1251-4CFB-8156-860ACCB9F8D7}"/>
                </c:ext>
              </c:extLst>
            </c:dLbl>
            <c:dLbl>
              <c:idx val="23"/>
              <c:layout>
                <c:manualLayout>
                  <c:x val="1.3589795967938641E-3"/>
                  <c:y val="1.11190296501620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4-1251-4CFB-8156-860ACCB9F8D7}"/>
                </c:ext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251-4CFB-8156-860ACCB9F8D7}"/>
                </c:ext>
              </c:extLst>
            </c:dLbl>
            <c:dLbl>
              <c:idx val="2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25-1251-4CFB-8156-860ACCB9F8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Лист1!$C$132:$C$157</c:f>
              <c:strCache>
                <c:ptCount val="26"/>
                <c:pt idx="0">
                  <c:v>2023-06</c:v>
                </c:pt>
                <c:pt idx="1">
                  <c:v>2023-07</c:v>
                </c:pt>
                <c:pt idx="2">
                  <c:v>2023-08</c:v>
                </c:pt>
                <c:pt idx="3">
                  <c:v>2023-09</c:v>
                </c:pt>
                <c:pt idx="4">
                  <c:v>2023-10</c:v>
                </c:pt>
                <c:pt idx="5">
                  <c:v>2023-11</c:v>
                </c:pt>
                <c:pt idx="6">
                  <c:v>2023-12</c:v>
                </c:pt>
                <c:pt idx="7">
                  <c:v>2024-01</c:v>
                </c:pt>
                <c:pt idx="8">
                  <c:v>2024-02</c:v>
                </c:pt>
                <c:pt idx="9">
                  <c:v>2024-03</c:v>
                </c:pt>
                <c:pt idx="10">
                  <c:v>2024-04</c:v>
                </c:pt>
                <c:pt idx="11">
                  <c:v>2024-05</c:v>
                </c:pt>
                <c:pt idx="12">
                  <c:v>2024-06</c:v>
                </c:pt>
                <c:pt idx="13">
                  <c:v>2024-07</c:v>
                </c:pt>
                <c:pt idx="14">
                  <c:v>2024-08</c:v>
                </c:pt>
                <c:pt idx="15">
                  <c:v>2024-09</c:v>
                </c:pt>
                <c:pt idx="16">
                  <c:v>2024-10</c:v>
                </c:pt>
                <c:pt idx="17">
                  <c:v>2024-11</c:v>
                </c:pt>
                <c:pt idx="18">
                  <c:v>2024-12</c:v>
                </c:pt>
                <c:pt idx="19">
                  <c:v>2025-01</c:v>
                </c:pt>
                <c:pt idx="20">
                  <c:v>2025-02</c:v>
                </c:pt>
                <c:pt idx="21">
                  <c:v>2025-03</c:v>
                </c:pt>
                <c:pt idx="22">
                  <c:v>2025-04</c:v>
                </c:pt>
                <c:pt idx="23">
                  <c:v>2025-05</c:v>
                </c:pt>
                <c:pt idx="24">
                  <c:v>2025-06</c:v>
                </c:pt>
                <c:pt idx="25">
                  <c:v>2025-07</c:v>
                </c:pt>
              </c:strCache>
            </c:strRef>
          </c:cat>
          <c:val>
            <c:numRef>
              <c:f>Лист1!$E$132:$E$157</c:f>
              <c:numCache>
                <c:formatCode>_-* #\ ##0\ _₽_-;\-* #\ ##0\ _₽_-;_-* "-"??\ _₽_-;_-@_-</c:formatCode>
                <c:ptCount val="26"/>
                <c:pt idx="0">
                  <c:v>551.70309452189224</c:v>
                </c:pt>
                <c:pt idx="1">
                  <c:v>578.93425460003073</c:v>
                </c:pt>
                <c:pt idx="2">
                  <c:v>591.83458325788126</c:v>
                </c:pt>
                <c:pt idx="3">
                  <c:v>558.67337328387907</c:v>
                </c:pt>
                <c:pt idx="4">
                  <c:v>527.66728288543868</c:v>
                </c:pt>
                <c:pt idx="5">
                  <c:v>508.85489906402472</c:v>
                </c:pt>
                <c:pt idx="6">
                  <c:v>516.15158771237225</c:v>
                </c:pt>
                <c:pt idx="7">
                  <c:v>499.88744058278905</c:v>
                </c:pt>
                <c:pt idx="8">
                  <c:v>524.4066427220157</c:v>
                </c:pt>
                <c:pt idx="9">
                  <c:v>497.96850724758616</c:v>
                </c:pt>
                <c:pt idx="10">
                  <c:v>523.20680745051322</c:v>
                </c:pt>
                <c:pt idx="11">
                  <c:v>516.35925216492979</c:v>
                </c:pt>
                <c:pt idx="12">
                  <c:v>563.2178674255033</c:v>
                </c:pt>
                <c:pt idx="13">
                  <c:v>605.92285905064648</c:v>
                </c:pt>
                <c:pt idx="14">
                  <c:v>607.53921472115815</c:v>
                </c:pt>
                <c:pt idx="15">
                  <c:v>542.61025305722956</c:v>
                </c:pt>
                <c:pt idx="16">
                  <c:v>564.56043775076409</c:v>
                </c:pt>
                <c:pt idx="17">
                  <c:v>579.55391230077555</c:v>
                </c:pt>
                <c:pt idx="18">
                  <c:v>582.04038431200797</c:v>
                </c:pt>
                <c:pt idx="19">
                  <c:v>497.91628851709135</c:v>
                </c:pt>
                <c:pt idx="20">
                  <c:v>546.20523787608056</c:v>
                </c:pt>
                <c:pt idx="21">
                  <c:v>541.59873898338367</c:v>
                </c:pt>
                <c:pt idx="22">
                  <c:v>617.65774416176453</c:v>
                </c:pt>
                <c:pt idx="23">
                  <c:v>606.22789981913513</c:v>
                </c:pt>
                <c:pt idx="24">
                  <c:v>623.58194064761256</c:v>
                </c:pt>
                <c:pt idx="25">
                  <c:v>646.0751204459682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251-4CFB-8156-860ACCB9F8D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42036592"/>
        <c:axId val="1173200704"/>
      </c:lineChart>
      <c:catAx>
        <c:axId val="687665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38950496"/>
        <c:crossesAt val="0"/>
        <c:auto val="1"/>
        <c:lblAlgn val="ctr"/>
        <c:lblOffset val="100"/>
        <c:noMultiLvlLbl val="0"/>
      </c:catAx>
      <c:valAx>
        <c:axId val="63895049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87665711"/>
        <c:crosses val="autoZero"/>
        <c:crossBetween val="between"/>
      </c:valAx>
      <c:valAx>
        <c:axId val="1173200704"/>
        <c:scaling>
          <c:orientation val="minMax"/>
          <c:max val="800"/>
          <c:min val="400"/>
        </c:scaling>
        <c:delete val="0"/>
        <c:axPos val="r"/>
        <c:numFmt formatCode="_-* #\ ##0\ _₽_-;\-* #\ ##0\ _₽_-;_-* &quot;-&quot;??\ _₽_-;_-@_-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42036592"/>
        <c:crosses val="max"/>
        <c:crossBetween val="between"/>
      </c:valAx>
      <c:catAx>
        <c:axId val="21420365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7320070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862101772162901"/>
          <c:y val="0.90880819761404885"/>
          <c:w val="0.6254758167440625"/>
          <c:h val="9.11918023859511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ru-RU" sz="16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DR </a:t>
            </a:r>
            <a:r>
              <a:rPr lang="ru-RU" sz="1600" dirty="0"/>
              <a:t>по системе и выбранному банку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6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Лист1!$D$120</c:f>
              <c:strCache>
                <c:ptCount val="1"/>
                <c:pt idx="0">
                  <c:v>Система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Лист1!$C$121:$C$134</c:f>
              <c:strCache>
                <c:ptCount val="14"/>
                <c:pt idx="0">
                  <c:v>2023-06</c:v>
                </c:pt>
                <c:pt idx="1">
                  <c:v>2023-07</c:v>
                </c:pt>
                <c:pt idx="2">
                  <c:v>2023-08</c:v>
                </c:pt>
                <c:pt idx="3">
                  <c:v>2023-09</c:v>
                </c:pt>
                <c:pt idx="4">
                  <c:v>2023-10</c:v>
                </c:pt>
                <c:pt idx="5">
                  <c:v>2023-11</c:v>
                </c:pt>
                <c:pt idx="6">
                  <c:v>2023-12</c:v>
                </c:pt>
                <c:pt idx="7">
                  <c:v>2024-01</c:v>
                </c:pt>
                <c:pt idx="8">
                  <c:v>2024-02</c:v>
                </c:pt>
                <c:pt idx="9">
                  <c:v>2024-03</c:v>
                </c:pt>
                <c:pt idx="10">
                  <c:v>2024-04</c:v>
                </c:pt>
                <c:pt idx="11">
                  <c:v>2024-05</c:v>
                </c:pt>
                <c:pt idx="12">
                  <c:v>2024-06</c:v>
                </c:pt>
                <c:pt idx="13">
                  <c:v>2024-07</c:v>
                </c:pt>
              </c:strCache>
            </c:strRef>
          </c:cat>
          <c:val>
            <c:numRef>
              <c:f>Лист1!$D$121:$D$134</c:f>
              <c:numCache>
                <c:formatCode>0.0%</c:formatCode>
                <c:ptCount val="14"/>
                <c:pt idx="0">
                  <c:v>1.9327213475339E-2</c:v>
                </c:pt>
                <c:pt idx="1">
                  <c:v>1.8800213858309E-2</c:v>
                </c:pt>
                <c:pt idx="2">
                  <c:v>1.8348313847401501E-2</c:v>
                </c:pt>
                <c:pt idx="3">
                  <c:v>1.9063849755914599E-2</c:v>
                </c:pt>
                <c:pt idx="4">
                  <c:v>1.9134480305771299E-2</c:v>
                </c:pt>
                <c:pt idx="5">
                  <c:v>1.8011352800845402E-2</c:v>
                </c:pt>
                <c:pt idx="6">
                  <c:v>1.8303349419700101E-2</c:v>
                </c:pt>
                <c:pt idx="7">
                  <c:v>1.8450926249193301E-2</c:v>
                </c:pt>
                <c:pt idx="8">
                  <c:v>1.8550158652672701E-2</c:v>
                </c:pt>
                <c:pt idx="9">
                  <c:v>1.8014258185868999E-2</c:v>
                </c:pt>
                <c:pt idx="10">
                  <c:v>1.5158349895666799E-2</c:v>
                </c:pt>
                <c:pt idx="11">
                  <c:v>1.45136563153044E-2</c:v>
                </c:pt>
                <c:pt idx="12">
                  <c:v>1.6436523818777998E-2</c:v>
                </c:pt>
                <c:pt idx="13">
                  <c:v>1.60067157443986E-2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1D5-49E9-8C38-576BFB3CF604}"/>
            </c:ext>
          </c:extLst>
        </c:ser>
        <c:ser>
          <c:idx val="1"/>
          <c:order val="1"/>
          <c:tx>
            <c:strRef>
              <c:f>Лист1!$E$120</c:f>
              <c:strCache>
                <c:ptCount val="1"/>
                <c:pt idx="0">
                  <c:v>Банк 1</c:v>
                </c:pt>
              </c:strCache>
            </c:strRef>
          </c:tx>
          <c:spPr>
            <a:ln w="28575" cap="rnd">
              <a:solidFill>
                <a:srgbClr val="18A4B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8A4BE"/>
              </a:solidFill>
              <a:ln w="9525">
                <a:solidFill>
                  <a:srgbClr val="18A4BE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Лист1!$C$121:$C$134</c:f>
              <c:strCache>
                <c:ptCount val="14"/>
                <c:pt idx="0">
                  <c:v>2023-06</c:v>
                </c:pt>
                <c:pt idx="1">
                  <c:v>2023-07</c:v>
                </c:pt>
                <c:pt idx="2">
                  <c:v>2023-08</c:v>
                </c:pt>
                <c:pt idx="3">
                  <c:v>2023-09</c:v>
                </c:pt>
                <c:pt idx="4">
                  <c:v>2023-10</c:v>
                </c:pt>
                <c:pt idx="5">
                  <c:v>2023-11</c:v>
                </c:pt>
                <c:pt idx="6">
                  <c:v>2023-12</c:v>
                </c:pt>
                <c:pt idx="7">
                  <c:v>2024-01</c:v>
                </c:pt>
                <c:pt idx="8">
                  <c:v>2024-02</c:v>
                </c:pt>
                <c:pt idx="9">
                  <c:v>2024-03</c:v>
                </c:pt>
                <c:pt idx="10">
                  <c:v>2024-04</c:v>
                </c:pt>
                <c:pt idx="11">
                  <c:v>2024-05</c:v>
                </c:pt>
                <c:pt idx="12">
                  <c:v>2024-06</c:v>
                </c:pt>
                <c:pt idx="13">
                  <c:v>2024-07</c:v>
                </c:pt>
              </c:strCache>
            </c:strRef>
          </c:cat>
          <c:val>
            <c:numRef>
              <c:f>Лист1!$E$121:$E$134</c:f>
              <c:numCache>
                <c:formatCode>0.0%</c:formatCode>
                <c:ptCount val="14"/>
                <c:pt idx="0">
                  <c:v>6.6790970233735106E-2</c:v>
                </c:pt>
                <c:pt idx="1">
                  <c:v>4.92739320456788E-2</c:v>
                </c:pt>
                <c:pt idx="2">
                  <c:v>4.4014719676744397E-2</c:v>
                </c:pt>
                <c:pt idx="3">
                  <c:v>4.64776632302406E-2</c:v>
                </c:pt>
                <c:pt idx="4">
                  <c:v>4.92569002123142E-2</c:v>
                </c:pt>
                <c:pt idx="5">
                  <c:v>4.88039954437922E-2</c:v>
                </c:pt>
                <c:pt idx="6">
                  <c:v>5.0671994188158397E-2</c:v>
                </c:pt>
                <c:pt idx="7">
                  <c:v>5.1227951725883999E-2</c:v>
                </c:pt>
                <c:pt idx="8">
                  <c:v>4.7182425978987599E-2</c:v>
                </c:pt>
                <c:pt idx="9">
                  <c:v>3.6002420330778502E-2</c:v>
                </c:pt>
                <c:pt idx="10">
                  <c:v>3.2102877231936298E-2</c:v>
                </c:pt>
                <c:pt idx="11">
                  <c:v>2.9075895994378102E-2</c:v>
                </c:pt>
                <c:pt idx="12">
                  <c:v>2.3834826172764501E-2</c:v>
                </c:pt>
                <c:pt idx="13">
                  <c:v>2.4726649038805101E-2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1D5-49E9-8C38-576BFB3CF60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77283904"/>
        <c:axId val="1223919248"/>
      </c:lineChart>
      <c:catAx>
        <c:axId val="677283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23919248"/>
        <c:crosses val="autoZero"/>
        <c:auto val="1"/>
        <c:lblAlgn val="ctr"/>
        <c:lblOffset val="100"/>
        <c:noMultiLvlLbl val="0"/>
      </c:catAx>
      <c:valAx>
        <c:axId val="1223919248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677283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2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ru-RU" sz="1000" b="0" i="0" u="none" strike="noStrike" kern="1200" baseline="0">
          <a:solidFill>
            <a:schemeClr val="bg1"/>
          </a:solidFill>
          <a:latin typeface="+mn-lt"/>
          <a:ea typeface="+mn-ea"/>
          <a:cs typeface="+mn-cs"/>
        </a:defRPr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ru-RU" sz="16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DR </a:t>
            </a:r>
            <a:r>
              <a:rPr lang="ru-RU" sz="1600" dirty="0"/>
              <a:t>по выбранным банкам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6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Лист1!$D$141</c:f>
              <c:strCache>
                <c:ptCount val="1"/>
                <c:pt idx="0">
                  <c:v>Банк 1</c:v>
                </c:pt>
              </c:strCache>
            </c:strRef>
          </c:tx>
          <c:spPr>
            <a:ln w="28575" cap="rnd">
              <a:solidFill>
                <a:srgbClr val="18A4B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8A4BE"/>
              </a:solidFill>
              <a:ln w="9525">
                <a:solidFill>
                  <a:srgbClr val="18A4BE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3.528534690031733E-2"/>
                  <c:y val="-2.133785598738257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21A-4478-994C-8EF2CE8F17E5}"/>
                </c:ext>
              </c:extLst>
            </c:dLbl>
            <c:dLbl>
              <c:idx val="8"/>
              <c:layout>
                <c:manualLayout>
                  <c:x val="-4.41398756581136E-2"/>
                  <c:y val="3.454989676167877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21A-4478-994C-8EF2CE8F17E5}"/>
                </c:ext>
              </c:extLst>
            </c:dLbl>
            <c:dLbl>
              <c:idx val="10"/>
              <c:layout>
                <c:manualLayout>
                  <c:x val="-2.7695750822206242E-2"/>
                  <c:y val="-4.81639773069321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21A-4478-994C-8EF2CE8F17E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Лист1!$C$142:$C$155</c:f>
              <c:strCache>
                <c:ptCount val="14"/>
                <c:pt idx="0">
                  <c:v>2023-06</c:v>
                </c:pt>
                <c:pt idx="1">
                  <c:v>2023-07</c:v>
                </c:pt>
                <c:pt idx="2">
                  <c:v>2023-08</c:v>
                </c:pt>
                <c:pt idx="3">
                  <c:v>2023-09</c:v>
                </c:pt>
                <c:pt idx="4">
                  <c:v>2023-10</c:v>
                </c:pt>
                <c:pt idx="5">
                  <c:v>2023-11</c:v>
                </c:pt>
                <c:pt idx="6">
                  <c:v>2023-12</c:v>
                </c:pt>
                <c:pt idx="7">
                  <c:v>2024-01</c:v>
                </c:pt>
                <c:pt idx="8">
                  <c:v>2024-02</c:v>
                </c:pt>
                <c:pt idx="9">
                  <c:v>2024-03</c:v>
                </c:pt>
                <c:pt idx="10">
                  <c:v>2024-04</c:v>
                </c:pt>
                <c:pt idx="11">
                  <c:v>2024-05</c:v>
                </c:pt>
                <c:pt idx="12">
                  <c:v>2024-06</c:v>
                </c:pt>
                <c:pt idx="13">
                  <c:v>2024-07</c:v>
                </c:pt>
              </c:strCache>
            </c:strRef>
          </c:cat>
          <c:val>
            <c:numRef>
              <c:f>Лист1!$D$142:$D$155</c:f>
              <c:numCache>
                <c:formatCode>0.0%</c:formatCode>
                <c:ptCount val="14"/>
                <c:pt idx="0">
                  <c:v>6.6790970233735106E-2</c:v>
                </c:pt>
                <c:pt idx="1">
                  <c:v>4.92739320456788E-2</c:v>
                </c:pt>
                <c:pt idx="2">
                  <c:v>4.4014719676744397E-2</c:v>
                </c:pt>
                <c:pt idx="3">
                  <c:v>4.64776632302406E-2</c:v>
                </c:pt>
                <c:pt idx="4">
                  <c:v>4.92569002123142E-2</c:v>
                </c:pt>
                <c:pt idx="5">
                  <c:v>4.88039954437922E-2</c:v>
                </c:pt>
                <c:pt idx="6">
                  <c:v>5.0671994188158397E-2</c:v>
                </c:pt>
                <c:pt idx="7">
                  <c:v>5.1227951725883999E-2</c:v>
                </c:pt>
                <c:pt idx="8">
                  <c:v>4.7182425978987599E-2</c:v>
                </c:pt>
                <c:pt idx="9">
                  <c:v>3.6002420330778502E-2</c:v>
                </c:pt>
                <c:pt idx="10">
                  <c:v>3.2102877231936298E-2</c:v>
                </c:pt>
                <c:pt idx="11">
                  <c:v>2.9075895994378102E-2</c:v>
                </c:pt>
                <c:pt idx="12">
                  <c:v>2.3834826172764501E-2</c:v>
                </c:pt>
                <c:pt idx="13">
                  <c:v>2.4726649038805101E-2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1A-4478-994C-8EF2CE8F17E5}"/>
            </c:ext>
          </c:extLst>
        </c:ser>
        <c:ser>
          <c:idx val="1"/>
          <c:order val="1"/>
          <c:tx>
            <c:strRef>
              <c:f>Лист1!$E$141</c:f>
              <c:strCache>
                <c:ptCount val="1"/>
                <c:pt idx="0">
                  <c:v>Банк 2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dLbl>
              <c:idx val="8"/>
              <c:layout>
                <c:manualLayout>
                  <c:x val="-2.8268058159014987E-2"/>
                  <c:y val="-6.38125480766692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21A-4478-994C-8EF2CE8F17E5}"/>
                </c:ext>
              </c:extLst>
            </c:dLbl>
            <c:dLbl>
              <c:idx val="10"/>
              <c:layout>
                <c:manualLayout>
                  <c:x val="-3.4592721557440892E-2"/>
                  <c:y val="3.231438665171632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21A-4478-994C-8EF2CE8F17E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Лист1!$C$142:$C$155</c:f>
              <c:strCache>
                <c:ptCount val="14"/>
                <c:pt idx="0">
                  <c:v>2023-06</c:v>
                </c:pt>
                <c:pt idx="1">
                  <c:v>2023-07</c:v>
                </c:pt>
                <c:pt idx="2">
                  <c:v>2023-08</c:v>
                </c:pt>
                <c:pt idx="3">
                  <c:v>2023-09</c:v>
                </c:pt>
                <c:pt idx="4">
                  <c:v>2023-10</c:v>
                </c:pt>
                <c:pt idx="5">
                  <c:v>2023-11</c:v>
                </c:pt>
                <c:pt idx="6">
                  <c:v>2023-12</c:v>
                </c:pt>
                <c:pt idx="7">
                  <c:v>2024-01</c:v>
                </c:pt>
                <c:pt idx="8">
                  <c:v>2024-02</c:v>
                </c:pt>
                <c:pt idx="9">
                  <c:v>2024-03</c:v>
                </c:pt>
                <c:pt idx="10">
                  <c:v>2024-04</c:v>
                </c:pt>
                <c:pt idx="11">
                  <c:v>2024-05</c:v>
                </c:pt>
                <c:pt idx="12">
                  <c:v>2024-06</c:v>
                </c:pt>
                <c:pt idx="13">
                  <c:v>2024-07</c:v>
                </c:pt>
              </c:strCache>
            </c:strRef>
          </c:cat>
          <c:val>
            <c:numRef>
              <c:f>Лист1!$E$142:$E$155</c:f>
              <c:numCache>
                <c:formatCode>0.0%</c:formatCode>
                <c:ptCount val="14"/>
                <c:pt idx="0">
                  <c:v>2.3257360618777499E-2</c:v>
                </c:pt>
                <c:pt idx="1">
                  <c:v>2.5147405300487102E-2</c:v>
                </c:pt>
                <c:pt idx="2">
                  <c:v>2.6208129379019101E-2</c:v>
                </c:pt>
                <c:pt idx="3">
                  <c:v>3.0327062779557799E-2</c:v>
                </c:pt>
                <c:pt idx="4">
                  <c:v>3.5569753713863603E-2</c:v>
                </c:pt>
                <c:pt idx="5">
                  <c:v>3.9820652241227703E-2</c:v>
                </c:pt>
                <c:pt idx="6">
                  <c:v>4.5390126761672298E-2</c:v>
                </c:pt>
                <c:pt idx="7">
                  <c:v>4.53393028791877E-2</c:v>
                </c:pt>
                <c:pt idx="8">
                  <c:v>4.7273095470136299E-2</c:v>
                </c:pt>
                <c:pt idx="9">
                  <c:v>4.7461912364311902E-2</c:v>
                </c:pt>
                <c:pt idx="10">
                  <c:v>3.3986837065153E-2</c:v>
                </c:pt>
                <c:pt idx="11">
                  <c:v>3.6368270939829403E-2</c:v>
                </c:pt>
                <c:pt idx="12">
                  <c:v>3.6553858574984902E-2</c:v>
                </c:pt>
                <c:pt idx="13">
                  <c:v>3.78983634797588E-2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1A-4478-994C-8EF2CE8F17E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77283904"/>
        <c:axId val="1223919248"/>
      </c:lineChart>
      <c:catAx>
        <c:axId val="677283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23919248"/>
        <c:crosses val="autoZero"/>
        <c:auto val="1"/>
        <c:lblAlgn val="ctr"/>
        <c:lblOffset val="100"/>
        <c:noMultiLvlLbl val="0"/>
      </c:catAx>
      <c:valAx>
        <c:axId val="1223919248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677283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ru-RU" sz="1000" b="0" i="0" u="none" strike="noStrike" kern="1200" baseline="0">
          <a:solidFill>
            <a:schemeClr val="bg1"/>
          </a:solidFill>
          <a:latin typeface="+mn-lt"/>
          <a:ea typeface="+mn-ea"/>
          <a:cs typeface="+mn-cs"/>
        </a:defRPr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ru-RU" sz="1600" dirty="0"/>
              <a:t>Распределение</a:t>
            </a:r>
            <a:r>
              <a:rPr lang="ru-RU" sz="1600" baseline="0" dirty="0"/>
              <a:t> по рейтингам </a:t>
            </a:r>
            <a:r>
              <a:rPr lang="en-US" sz="1600" baseline="0" dirty="0"/>
              <a:t>PD </a:t>
            </a:r>
            <a:r>
              <a:rPr lang="ru-RU" sz="1600" baseline="0" dirty="0"/>
              <a:t>(система – банк)</a:t>
            </a:r>
            <a:endParaRPr lang="ru-RU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3602150249721652E-2"/>
          <c:y val="0.13106486259290703"/>
          <c:w val="0.97279569950055667"/>
          <c:h val="0.721603135609192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Лист1!$D$185</c:f>
              <c:strCache>
                <c:ptCount val="1"/>
                <c:pt idx="0">
                  <c:v>Система</c:v>
                </c:pt>
              </c:strCache>
            </c:strRef>
          </c:tx>
          <c:spPr>
            <a:solidFill>
              <a:srgbClr val="18A4BE"/>
            </a:solidFill>
            <a:ln>
              <a:noFill/>
            </a:ln>
            <a:effectLst/>
          </c:spPr>
          <c:invertIfNegative val="0"/>
          <c:dLbls>
            <c:dLbl>
              <c:idx val="10"/>
              <c:layout>
                <c:manualLayout>
                  <c:x val="-3.7096773408331779E-3"/>
                  <c:y val="2.263038890590622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E64-4F58-B16D-72A382C10942}"/>
                </c:ext>
              </c:extLst>
            </c:dLbl>
            <c:dLbl>
              <c:idx val="11"/>
              <c:layout>
                <c:manualLayout>
                  <c:x val="-6.1827955680554781E-3"/>
                  <c:y val="-1.131519445295311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E64-4F58-B16D-72A382C109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Лист1!$C$186:$C$198</c:f>
              <c:strCache>
                <c:ptCount val="1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B1</c:v>
                </c:pt>
                <c:pt idx="4">
                  <c:v>B2</c:v>
                </c:pt>
                <c:pt idx="5">
                  <c:v>B3</c:v>
                </c:pt>
                <c:pt idx="6">
                  <c:v>C1</c:v>
                </c:pt>
                <c:pt idx="7">
                  <c:v>C2</c:v>
                </c:pt>
                <c:pt idx="8">
                  <c:v>C3</c:v>
                </c:pt>
                <c:pt idx="9">
                  <c:v>D1</c:v>
                </c:pt>
                <c:pt idx="10">
                  <c:v>D2</c:v>
                </c:pt>
                <c:pt idx="11">
                  <c:v>D3</c:v>
                </c:pt>
                <c:pt idx="12">
                  <c:v>E</c:v>
                </c:pt>
              </c:strCache>
            </c:strRef>
          </c:cat>
          <c:val>
            <c:numRef>
              <c:f>Лист1!$D$186:$D$198</c:f>
              <c:numCache>
                <c:formatCode>0.0%</c:formatCode>
                <c:ptCount val="13"/>
                <c:pt idx="0">
                  <c:v>0.17077783589469792</c:v>
                </c:pt>
                <c:pt idx="1">
                  <c:v>0.2270450222857891</c:v>
                </c:pt>
                <c:pt idx="2">
                  <c:v>0.19957356408403273</c:v>
                </c:pt>
                <c:pt idx="3">
                  <c:v>0.14110239598457899</c:v>
                </c:pt>
                <c:pt idx="4">
                  <c:v>9.6204181379772852E-2</c:v>
                </c:pt>
                <c:pt idx="5">
                  <c:v>7.0753491898477211E-2</c:v>
                </c:pt>
                <c:pt idx="6">
                  <c:v>4.1154013937932575E-2</c:v>
                </c:pt>
                <c:pt idx="7">
                  <c:v>2.5754718141377485E-2</c:v>
                </c:pt>
                <c:pt idx="8">
                  <c:v>1.7703836657211213E-2</c:v>
                </c:pt>
                <c:pt idx="9">
                  <c:v>7.9340447712496313E-3</c:v>
                </c:pt>
                <c:pt idx="10">
                  <c:v>1.8241719604911049E-3</c:v>
                </c:pt>
                <c:pt idx="11">
                  <c:v>1.7091438654214693E-4</c:v>
                </c:pt>
                <c:pt idx="12">
                  <c:v>1.8086178470068459E-6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64-4F58-B16D-72A382C10942}"/>
            </c:ext>
          </c:extLst>
        </c:ser>
        <c:ser>
          <c:idx val="1"/>
          <c:order val="1"/>
          <c:tx>
            <c:strRef>
              <c:f>Лист1!$E$185</c:f>
              <c:strCache>
                <c:ptCount val="1"/>
                <c:pt idx="0">
                  <c:v>Банк 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Lbl>
              <c:idx val="11"/>
              <c:layout>
                <c:manualLayout>
                  <c:x val="7.4193546816663557E-3"/>
                  <c:y val="-4.52607778118141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E64-4F58-B16D-72A382C10942}"/>
                </c:ext>
              </c:extLst>
            </c:dLbl>
            <c:dLbl>
              <c:idx val="12"/>
              <c:layout>
                <c:manualLayout>
                  <c:x val="1.1129032022499534E-2"/>
                  <c:y val="-9.0521555623624909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E64-4F58-B16D-72A382C109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Лист1!$C$186:$C$198</c:f>
              <c:strCache>
                <c:ptCount val="1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B1</c:v>
                </c:pt>
                <c:pt idx="4">
                  <c:v>B2</c:v>
                </c:pt>
                <c:pt idx="5">
                  <c:v>B3</c:v>
                </c:pt>
                <c:pt idx="6">
                  <c:v>C1</c:v>
                </c:pt>
                <c:pt idx="7">
                  <c:v>C2</c:v>
                </c:pt>
                <c:pt idx="8">
                  <c:v>C3</c:v>
                </c:pt>
                <c:pt idx="9">
                  <c:v>D1</c:v>
                </c:pt>
                <c:pt idx="10">
                  <c:v>D2</c:v>
                </c:pt>
                <c:pt idx="11">
                  <c:v>D3</c:v>
                </c:pt>
                <c:pt idx="12">
                  <c:v>E</c:v>
                </c:pt>
              </c:strCache>
            </c:strRef>
          </c:cat>
          <c:val>
            <c:numRef>
              <c:f>Лист1!$E$186:$E$198</c:f>
              <c:numCache>
                <c:formatCode>0.0%</c:formatCode>
                <c:ptCount val="13"/>
                <c:pt idx="0">
                  <c:v>0.13550956173398826</c:v>
                </c:pt>
                <c:pt idx="1">
                  <c:v>0.1470980971910916</c:v>
                </c:pt>
                <c:pt idx="2">
                  <c:v>0.15570008107205877</c:v>
                </c:pt>
                <c:pt idx="3">
                  <c:v>0.13319662358720016</c:v>
                </c:pt>
                <c:pt idx="4">
                  <c:v>0.11012089274643522</c:v>
                </c:pt>
                <c:pt idx="5">
                  <c:v>0.10209118222137441</c:v>
                </c:pt>
                <c:pt idx="6">
                  <c:v>7.3036387047546378E-2</c:v>
                </c:pt>
                <c:pt idx="7">
                  <c:v>5.7984405551051554E-2</c:v>
                </c:pt>
                <c:pt idx="8">
                  <c:v>4.9513567647479613E-2</c:v>
                </c:pt>
                <c:pt idx="9">
                  <c:v>2.7802947207782917E-2</c:v>
                </c:pt>
                <c:pt idx="10">
                  <c:v>7.2607182030616623E-3</c:v>
                </c:pt>
                <c:pt idx="11">
                  <c:v>6.7957461013877626E-4</c:v>
                </c:pt>
                <c:pt idx="12">
                  <c:v>5.9611807906910203E-6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64-4F58-B16D-72A382C109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0472624"/>
        <c:axId val="1418495440"/>
      </c:barChart>
      <c:catAx>
        <c:axId val="1320472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18495440"/>
        <c:crosses val="autoZero"/>
        <c:auto val="1"/>
        <c:lblAlgn val="ctr"/>
        <c:lblOffset val="100"/>
        <c:noMultiLvlLbl val="0"/>
      </c:catAx>
      <c:valAx>
        <c:axId val="1418495440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1320472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ru-RU" sz="1600" b="0" i="0" baseline="0" dirty="0">
                <a:effectLst/>
              </a:rPr>
              <a:t>Распределение по рейтингам </a:t>
            </a:r>
            <a:r>
              <a:rPr lang="en-US" sz="1600" b="0" i="0" baseline="0" dirty="0">
                <a:effectLst/>
              </a:rPr>
              <a:t>PD </a:t>
            </a:r>
            <a:r>
              <a:rPr lang="ru-RU" sz="1600" b="0" i="0" baseline="0" dirty="0">
                <a:effectLst/>
              </a:rPr>
              <a:t>(банки)</a:t>
            </a:r>
            <a:endParaRPr lang="ru-RU" sz="16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3602150249721652E-2"/>
          <c:y val="0.13106486259290703"/>
          <c:w val="0.97279569950055667"/>
          <c:h val="0.721603135609192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Лист1!$D$208</c:f>
              <c:strCache>
                <c:ptCount val="1"/>
                <c:pt idx="0">
                  <c:v>Банк 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Lbl>
              <c:idx val="11"/>
              <c:layout>
                <c:manualLayout>
                  <c:x val="-8.6559137952774146E-3"/>
                  <c:y val="-4.52607778118141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6F0-4537-A538-6E8E381E5FC9}"/>
                </c:ext>
              </c:extLst>
            </c:dLbl>
            <c:dLbl>
              <c:idx val="12"/>
              <c:layout>
                <c:manualLayout>
                  <c:x val="-9.8924729088886564E-3"/>
                  <c:y val="-4.52607778118141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6F0-4537-A538-6E8E381E5FC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Лист1!$C$209:$C$221</c:f>
              <c:strCache>
                <c:ptCount val="1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B1</c:v>
                </c:pt>
                <c:pt idx="4">
                  <c:v>B2</c:v>
                </c:pt>
                <c:pt idx="5">
                  <c:v>B3</c:v>
                </c:pt>
                <c:pt idx="6">
                  <c:v>C1</c:v>
                </c:pt>
                <c:pt idx="7">
                  <c:v>C2</c:v>
                </c:pt>
                <c:pt idx="8">
                  <c:v>C3</c:v>
                </c:pt>
                <c:pt idx="9">
                  <c:v>D1</c:v>
                </c:pt>
                <c:pt idx="10">
                  <c:v>D2</c:v>
                </c:pt>
                <c:pt idx="11">
                  <c:v>D3</c:v>
                </c:pt>
                <c:pt idx="12">
                  <c:v>E</c:v>
                </c:pt>
              </c:strCache>
            </c:strRef>
          </c:cat>
          <c:val>
            <c:numRef>
              <c:f>Лист1!$D$209:$D$221</c:f>
              <c:numCache>
                <c:formatCode>0.0%</c:formatCode>
                <c:ptCount val="13"/>
                <c:pt idx="0">
                  <c:v>0.13550956173398826</c:v>
                </c:pt>
                <c:pt idx="1">
                  <c:v>0.1470980971910916</c:v>
                </c:pt>
                <c:pt idx="2">
                  <c:v>0.15570008107205877</c:v>
                </c:pt>
                <c:pt idx="3">
                  <c:v>0.13319662358720016</c:v>
                </c:pt>
                <c:pt idx="4">
                  <c:v>0.11012089274643522</c:v>
                </c:pt>
                <c:pt idx="5">
                  <c:v>0.10209118222137441</c:v>
                </c:pt>
                <c:pt idx="6">
                  <c:v>7.3036387047546378E-2</c:v>
                </c:pt>
                <c:pt idx="7">
                  <c:v>5.7984405551051554E-2</c:v>
                </c:pt>
                <c:pt idx="8">
                  <c:v>4.9513567647479613E-2</c:v>
                </c:pt>
                <c:pt idx="9">
                  <c:v>2.7802947207782917E-2</c:v>
                </c:pt>
                <c:pt idx="10">
                  <c:v>7.2607182030616623E-3</c:v>
                </c:pt>
                <c:pt idx="11">
                  <c:v>6.7957461013877626E-4</c:v>
                </c:pt>
                <c:pt idx="12">
                  <c:v>5.9611807906910203E-6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F0-4537-A538-6E8E381E5FC9}"/>
            </c:ext>
          </c:extLst>
        </c:ser>
        <c:ser>
          <c:idx val="1"/>
          <c:order val="1"/>
          <c:tx>
            <c:strRef>
              <c:f>Лист1!$E$208</c:f>
              <c:strCache>
                <c:ptCount val="1"/>
                <c:pt idx="0">
                  <c:v>Банк 2</c:v>
                </c:pt>
              </c:strCache>
            </c:strRef>
          </c:tx>
          <c:spPr>
            <a:solidFill>
              <a:srgbClr val="18A4BE"/>
            </a:solidFill>
            <a:ln>
              <a:noFill/>
            </a:ln>
            <a:effectLst/>
          </c:spPr>
          <c:invertIfNegative val="0"/>
          <c:dLbls>
            <c:dLbl>
              <c:idx val="4"/>
              <c:layout>
                <c:manualLayout>
                  <c:x val="4.9462364544442371E-3"/>
                  <c:y val="6.789116671771868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6F0-4537-A538-6E8E381E5FC9}"/>
                </c:ext>
              </c:extLst>
            </c:dLbl>
            <c:dLbl>
              <c:idx val="6"/>
              <c:layout>
                <c:manualLayout>
                  <c:x val="1.1129032022499534E-2"/>
                  <c:y val="-8.297713409605570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6F0-4537-A538-6E8E381E5FC9}"/>
                </c:ext>
              </c:extLst>
            </c:dLbl>
            <c:dLbl>
              <c:idx val="7"/>
              <c:layout>
                <c:manualLayout>
                  <c:x val="7.4193546816663557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6F0-4537-A538-6E8E381E5FC9}"/>
                </c:ext>
              </c:extLst>
            </c:dLbl>
            <c:dLbl>
              <c:idx val="8"/>
              <c:layout>
                <c:manualLayout>
                  <c:x val="1.2365591136110502E-2"/>
                  <c:y val="8.2977134096055707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6F0-4537-A538-6E8E381E5FC9}"/>
                </c:ext>
              </c:extLst>
            </c:dLbl>
            <c:dLbl>
              <c:idx val="9"/>
              <c:layout>
                <c:manualLayout>
                  <c:x val="1.1129032022499534E-2"/>
                  <c:y val="-2.263038890590622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6F0-4537-A538-6E8E381E5FC9}"/>
                </c:ext>
              </c:extLst>
            </c:dLbl>
            <c:dLbl>
              <c:idx val="10"/>
              <c:layout>
                <c:manualLayout>
                  <c:x val="4.9462364544441469E-3"/>
                  <c:y val="4.526077781181079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6F0-4537-A538-6E8E381E5FC9}"/>
                </c:ext>
              </c:extLst>
            </c:dLbl>
            <c:dLbl>
              <c:idx val="11"/>
              <c:layout>
                <c:manualLayout>
                  <c:x val="6.1827955680552969E-3"/>
                  <c:y val="2.263038890590457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6F0-4537-A538-6E8E381E5FC9}"/>
                </c:ext>
              </c:extLst>
            </c:dLbl>
            <c:dLbl>
              <c:idx val="12"/>
              <c:layout>
                <c:manualLayout>
                  <c:x val="9.8924729088884743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6F0-4537-A538-6E8E381E5FC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Лист1!$C$209:$C$221</c:f>
              <c:strCache>
                <c:ptCount val="1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  <c:pt idx="3">
                  <c:v>B1</c:v>
                </c:pt>
                <c:pt idx="4">
                  <c:v>B2</c:v>
                </c:pt>
                <c:pt idx="5">
                  <c:v>B3</c:v>
                </c:pt>
                <c:pt idx="6">
                  <c:v>C1</c:v>
                </c:pt>
                <c:pt idx="7">
                  <c:v>C2</c:v>
                </c:pt>
                <c:pt idx="8">
                  <c:v>C3</c:v>
                </c:pt>
                <c:pt idx="9">
                  <c:v>D1</c:v>
                </c:pt>
                <c:pt idx="10">
                  <c:v>D2</c:v>
                </c:pt>
                <c:pt idx="11">
                  <c:v>D3</c:v>
                </c:pt>
                <c:pt idx="12">
                  <c:v>E</c:v>
                </c:pt>
              </c:strCache>
            </c:strRef>
          </c:cat>
          <c:val>
            <c:numRef>
              <c:f>Лист1!$E$209:$E$221</c:f>
              <c:numCache>
                <c:formatCode>0.0%</c:formatCode>
                <c:ptCount val="13"/>
                <c:pt idx="0">
                  <c:v>6.6373402031789236E-2</c:v>
                </c:pt>
                <c:pt idx="1">
                  <c:v>0.1828184999756963</c:v>
                </c:pt>
                <c:pt idx="2">
                  <c:v>0.2244264327030574</c:v>
                </c:pt>
                <c:pt idx="3">
                  <c:v>0.1751182780019119</c:v>
                </c:pt>
                <c:pt idx="4">
                  <c:v>0.11815850872502795</c:v>
                </c:pt>
                <c:pt idx="5">
                  <c:v>9.0385456666504646E-2</c:v>
                </c:pt>
                <c:pt idx="6">
                  <c:v>5.7107616779273805E-2</c:v>
                </c:pt>
                <c:pt idx="7">
                  <c:v>3.9305157244932679E-2</c:v>
                </c:pt>
                <c:pt idx="8">
                  <c:v>2.9316336946483255E-2</c:v>
                </c:pt>
                <c:pt idx="9">
                  <c:v>1.3802475736807143E-2</c:v>
                </c:pt>
                <c:pt idx="10">
                  <c:v>2.9913802880798456E-3</c:v>
                </c:pt>
                <c:pt idx="11">
                  <c:v>1.9645490043584634E-4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F0-4537-A538-6E8E381E5FC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0472624"/>
        <c:axId val="1418495440"/>
      </c:barChart>
      <c:catAx>
        <c:axId val="1320472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18495440"/>
        <c:crosses val="autoZero"/>
        <c:auto val="1"/>
        <c:lblAlgn val="ctr"/>
        <c:lblOffset val="100"/>
        <c:noMultiLvlLbl val="0"/>
      </c:catAx>
      <c:valAx>
        <c:axId val="1418495440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1320472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300873692217162"/>
          <c:y val="0.9071993847386387"/>
          <c:w val="0.27398233142195716"/>
          <c:h val="9.28006152613613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DR</a:t>
            </a:r>
            <a:r>
              <a:rPr lang="ru-RU" sz="1600" dirty="0"/>
              <a:t> по</a:t>
            </a:r>
            <a:r>
              <a:rPr lang="ru-RU" sz="1600" baseline="0" dirty="0"/>
              <a:t> срокам (Банк 1)</a:t>
            </a:r>
            <a:r>
              <a:rPr lang="en-US" sz="1600" baseline="0" dirty="0"/>
              <a:t> </a:t>
            </a:r>
            <a:endParaRPr lang="ru-RU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Лист1!$S$239</c:f>
              <c:strCache>
                <c:ptCount val="1"/>
                <c:pt idx="0">
                  <c:v> 6 мес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D269-4147-A2AD-6E060BB2660C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D269-4147-A2AD-6E060BB2660C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D269-4147-A2AD-6E060BB2660C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D269-4147-A2AD-6E060BB2660C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D269-4147-A2AD-6E060BB2660C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D269-4147-A2AD-6E060BB2660C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D269-4147-A2AD-6E060BB2660C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D269-4147-A2AD-6E060BB2660C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D269-4147-A2AD-6E060BB266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Лист1!$R$240:$R$259</c:f>
              <c:strCache>
                <c:ptCount val="20"/>
                <c:pt idx="0">
                  <c:v>2023-06</c:v>
                </c:pt>
                <c:pt idx="1">
                  <c:v>2023-07</c:v>
                </c:pt>
                <c:pt idx="2">
                  <c:v>2023-08</c:v>
                </c:pt>
                <c:pt idx="3">
                  <c:v>2023-09</c:v>
                </c:pt>
                <c:pt idx="4">
                  <c:v>2023-10</c:v>
                </c:pt>
                <c:pt idx="5">
                  <c:v>2023-11</c:v>
                </c:pt>
                <c:pt idx="6">
                  <c:v>2023-12</c:v>
                </c:pt>
                <c:pt idx="7">
                  <c:v>2024-01</c:v>
                </c:pt>
                <c:pt idx="8">
                  <c:v>2024-02</c:v>
                </c:pt>
                <c:pt idx="9">
                  <c:v>2024-03</c:v>
                </c:pt>
                <c:pt idx="10">
                  <c:v>2024-04</c:v>
                </c:pt>
                <c:pt idx="11">
                  <c:v>2024-05</c:v>
                </c:pt>
                <c:pt idx="12">
                  <c:v>2024-06</c:v>
                </c:pt>
                <c:pt idx="13">
                  <c:v>2024-07</c:v>
                </c:pt>
                <c:pt idx="14">
                  <c:v>2024-08</c:v>
                </c:pt>
                <c:pt idx="15">
                  <c:v>2024-09</c:v>
                </c:pt>
                <c:pt idx="16">
                  <c:v>2024-10</c:v>
                </c:pt>
                <c:pt idx="17">
                  <c:v>2024-11</c:v>
                </c:pt>
                <c:pt idx="18">
                  <c:v>2024-12</c:v>
                </c:pt>
                <c:pt idx="19">
                  <c:v>2025-01</c:v>
                </c:pt>
              </c:strCache>
            </c:strRef>
          </c:cat>
          <c:val>
            <c:numRef>
              <c:f>Лист1!$S$240:$S$259</c:f>
              <c:numCache>
                <c:formatCode>0.0%</c:formatCode>
                <c:ptCount val="20"/>
                <c:pt idx="0">
                  <c:v>2.49716987414264E-2</c:v>
                </c:pt>
                <c:pt idx="1">
                  <c:v>1.62131679120259E-2</c:v>
                </c:pt>
                <c:pt idx="2">
                  <c:v>1.34930370156577E-2</c:v>
                </c:pt>
                <c:pt idx="3">
                  <c:v>1.5979381443298999E-2</c:v>
                </c:pt>
                <c:pt idx="4">
                  <c:v>1.6220806794055201E-2</c:v>
                </c:pt>
                <c:pt idx="5">
                  <c:v>1.3931481643739601E-2</c:v>
                </c:pt>
                <c:pt idx="6">
                  <c:v>1.7072284780239699E-2</c:v>
                </c:pt>
                <c:pt idx="7">
                  <c:v>1.51067600641404E-2</c:v>
                </c:pt>
                <c:pt idx="8">
                  <c:v>1.4135625596943599E-2</c:v>
                </c:pt>
                <c:pt idx="9">
                  <c:v>1.26058894715611E-2</c:v>
                </c:pt>
                <c:pt idx="10">
                  <c:v>1.11943750578222E-2</c:v>
                </c:pt>
                <c:pt idx="11">
                  <c:v>9.9262122276879798E-3</c:v>
                </c:pt>
                <c:pt idx="12">
                  <c:v>8.34977986943981E-3</c:v>
                </c:pt>
                <c:pt idx="13">
                  <c:v>8.1469306081612194E-3</c:v>
                </c:pt>
                <c:pt idx="14">
                  <c:v>5.9033711356221803E-3</c:v>
                </c:pt>
                <c:pt idx="15">
                  <c:v>1.02413393890818E-2</c:v>
                </c:pt>
                <c:pt idx="16">
                  <c:v>1.17681103501495E-2</c:v>
                </c:pt>
                <c:pt idx="17">
                  <c:v>1.33656261212774E-2</c:v>
                </c:pt>
                <c:pt idx="18">
                  <c:v>1.10200123424138E-2</c:v>
                </c:pt>
                <c:pt idx="19">
                  <c:v>8.04847169470067E-3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269-4147-A2AD-6E060BB2660C}"/>
            </c:ext>
          </c:extLst>
        </c:ser>
        <c:ser>
          <c:idx val="1"/>
          <c:order val="1"/>
          <c:tx>
            <c:strRef>
              <c:f>Лист1!$T$239</c:f>
              <c:strCache>
                <c:ptCount val="1"/>
                <c:pt idx="0">
                  <c:v>9 мес</c:v>
                </c:pt>
              </c:strCache>
            </c:strRef>
          </c:tx>
          <c:spPr>
            <a:ln w="28575" cap="rnd">
              <a:solidFill>
                <a:srgbClr val="52C2C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52C2C9"/>
              </a:solidFill>
              <a:ln w="9525">
                <a:solidFill>
                  <a:srgbClr val="52C2C9"/>
                </a:solidFill>
              </a:ln>
              <a:effectLst/>
            </c:spPr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D269-4147-A2AD-6E060BB2660C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269-4147-A2AD-6E060BB2660C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D269-4147-A2AD-6E060BB2660C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D269-4147-A2AD-6E060BB2660C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D269-4147-A2AD-6E060BB2660C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D269-4147-A2AD-6E060BB2660C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D269-4147-A2AD-6E060BB266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Лист1!$R$240:$R$259</c:f>
              <c:strCache>
                <c:ptCount val="20"/>
                <c:pt idx="0">
                  <c:v>2023-06</c:v>
                </c:pt>
                <c:pt idx="1">
                  <c:v>2023-07</c:v>
                </c:pt>
                <c:pt idx="2">
                  <c:v>2023-08</c:v>
                </c:pt>
                <c:pt idx="3">
                  <c:v>2023-09</c:v>
                </c:pt>
                <c:pt idx="4">
                  <c:v>2023-10</c:v>
                </c:pt>
                <c:pt idx="5">
                  <c:v>2023-11</c:v>
                </c:pt>
                <c:pt idx="6">
                  <c:v>2023-12</c:v>
                </c:pt>
                <c:pt idx="7">
                  <c:v>2024-01</c:v>
                </c:pt>
                <c:pt idx="8">
                  <c:v>2024-02</c:v>
                </c:pt>
                <c:pt idx="9">
                  <c:v>2024-03</c:v>
                </c:pt>
                <c:pt idx="10">
                  <c:v>2024-04</c:v>
                </c:pt>
                <c:pt idx="11">
                  <c:v>2024-05</c:v>
                </c:pt>
                <c:pt idx="12">
                  <c:v>2024-06</c:v>
                </c:pt>
                <c:pt idx="13">
                  <c:v>2024-07</c:v>
                </c:pt>
                <c:pt idx="14">
                  <c:v>2024-08</c:v>
                </c:pt>
                <c:pt idx="15">
                  <c:v>2024-09</c:v>
                </c:pt>
                <c:pt idx="16">
                  <c:v>2024-10</c:v>
                </c:pt>
                <c:pt idx="17">
                  <c:v>2024-11</c:v>
                </c:pt>
                <c:pt idx="18">
                  <c:v>2024-12</c:v>
                </c:pt>
                <c:pt idx="19">
                  <c:v>2025-01</c:v>
                </c:pt>
              </c:strCache>
            </c:strRef>
          </c:cat>
          <c:val>
            <c:numRef>
              <c:f>Лист1!$T$240:$T$259</c:f>
              <c:numCache>
                <c:formatCode>0.0%</c:formatCode>
                <c:ptCount val="20"/>
                <c:pt idx="0">
                  <c:v>4.5614969701005502E-2</c:v>
                </c:pt>
                <c:pt idx="1">
                  <c:v>3.34837163400536E-2</c:v>
                </c:pt>
                <c:pt idx="2">
                  <c:v>2.9655819323183501E-2</c:v>
                </c:pt>
                <c:pt idx="3">
                  <c:v>3.0154639175257701E-2</c:v>
                </c:pt>
                <c:pt idx="4">
                  <c:v>2.9893842887473501E-2</c:v>
                </c:pt>
                <c:pt idx="5">
                  <c:v>3.0141067204065501E-2</c:v>
                </c:pt>
                <c:pt idx="6">
                  <c:v>3.4507809662186702E-2</c:v>
                </c:pt>
                <c:pt idx="7">
                  <c:v>3.1901426280698801E-2</c:v>
                </c:pt>
                <c:pt idx="8">
                  <c:v>3.05635148042025E-2</c:v>
                </c:pt>
                <c:pt idx="9">
                  <c:v>2.4707543364259801E-2</c:v>
                </c:pt>
                <c:pt idx="10">
                  <c:v>2.0908502174114201E-2</c:v>
                </c:pt>
                <c:pt idx="11">
                  <c:v>1.8798313422347199E-2</c:v>
                </c:pt>
                <c:pt idx="12">
                  <c:v>1.6244117200546498E-2</c:v>
                </c:pt>
                <c:pt idx="13">
                  <c:v>1.45787179303938E-2</c:v>
                </c:pt>
                <c:pt idx="14">
                  <c:v>1.2583501631194699E-2</c:v>
                </c:pt>
                <c:pt idx="15">
                  <c:v>2.1729450529878E-2</c:v>
                </c:pt>
                <c:pt idx="16">
                  <c:v>2.42114401466191E-2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269-4147-A2AD-6E060BB2660C}"/>
            </c:ext>
          </c:extLst>
        </c:ser>
        <c:ser>
          <c:idx val="2"/>
          <c:order val="2"/>
          <c:tx>
            <c:strRef>
              <c:f>Лист1!$U$239</c:f>
              <c:strCache>
                <c:ptCount val="1"/>
                <c:pt idx="0">
                  <c:v>12 мес</c:v>
                </c:pt>
              </c:strCache>
            </c:strRef>
          </c:tx>
          <c:spPr>
            <a:ln w="28575" cap="rnd">
              <a:solidFill>
                <a:srgbClr val="18A4B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8A4BE"/>
              </a:solidFill>
              <a:ln w="9525">
                <a:solidFill>
                  <a:srgbClr val="18A4BE"/>
                </a:solidFill>
              </a:ln>
              <a:effectLst/>
            </c:spPr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269-4147-A2AD-6E060BB2660C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269-4147-A2AD-6E060BB2660C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269-4147-A2AD-6E060BB2660C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269-4147-A2AD-6E060BB2660C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269-4147-A2AD-6E060BB2660C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269-4147-A2AD-6E060BB2660C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269-4147-A2AD-6E060BB266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Лист1!$R$240:$R$259</c:f>
              <c:strCache>
                <c:ptCount val="20"/>
                <c:pt idx="0">
                  <c:v>2023-06</c:v>
                </c:pt>
                <c:pt idx="1">
                  <c:v>2023-07</c:v>
                </c:pt>
                <c:pt idx="2">
                  <c:v>2023-08</c:v>
                </c:pt>
                <c:pt idx="3">
                  <c:v>2023-09</c:v>
                </c:pt>
                <c:pt idx="4">
                  <c:v>2023-10</c:v>
                </c:pt>
                <c:pt idx="5">
                  <c:v>2023-11</c:v>
                </c:pt>
                <c:pt idx="6">
                  <c:v>2023-12</c:v>
                </c:pt>
                <c:pt idx="7">
                  <c:v>2024-01</c:v>
                </c:pt>
                <c:pt idx="8">
                  <c:v>2024-02</c:v>
                </c:pt>
                <c:pt idx="9">
                  <c:v>2024-03</c:v>
                </c:pt>
                <c:pt idx="10">
                  <c:v>2024-04</c:v>
                </c:pt>
                <c:pt idx="11">
                  <c:v>2024-05</c:v>
                </c:pt>
                <c:pt idx="12">
                  <c:v>2024-06</c:v>
                </c:pt>
                <c:pt idx="13">
                  <c:v>2024-07</c:v>
                </c:pt>
                <c:pt idx="14">
                  <c:v>2024-08</c:v>
                </c:pt>
                <c:pt idx="15">
                  <c:v>2024-09</c:v>
                </c:pt>
                <c:pt idx="16">
                  <c:v>2024-10</c:v>
                </c:pt>
                <c:pt idx="17">
                  <c:v>2024-11</c:v>
                </c:pt>
                <c:pt idx="18">
                  <c:v>2024-12</c:v>
                </c:pt>
                <c:pt idx="19">
                  <c:v>2025-01</c:v>
                </c:pt>
              </c:strCache>
            </c:strRef>
          </c:cat>
          <c:val>
            <c:numRef>
              <c:f>Лист1!$U$240:$U$259</c:f>
              <c:numCache>
                <c:formatCode>0.0%</c:formatCode>
                <c:ptCount val="20"/>
                <c:pt idx="0">
                  <c:v>6.6790970233735106E-2</c:v>
                </c:pt>
                <c:pt idx="1">
                  <c:v>4.92739320456788E-2</c:v>
                </c:pt>
                <c:pt idx="2">
                  <c:v>4.4014719676744397E-2</c:v>
                </c:pt>
                <c:pt idx="3">
                  <c:v>4.64776632302406E-2</c:v>
                </c:pt>
                <c:pt idx="4">
                  <c:v>4.92569002123142E-2</c:v>
                </c:pt>
                <c:pt idx="5">
                  <c:v>4.88039954437922E-2</c:v>
                </c:pt>
                <c:pt idx="6">
                  <c:v>5.0671994188158397E-2</c:v>
                </c:pt>
                <c:pt idx="7">
                  <c:v>5.1227951725883999E-2</c:v>
                </c:pt>
                <c:pt idx="8">
                  <c:v>4.7182425978987599E-2</c:v>
                </c:pt>
                <c:pt idx="9">
                  <c:v>3.6002420330778502E-2</c:v>
                </c:pt>
                <c:pt idx="10">
                  <c:v>3.2102877231936298E-2</c:v>
                </c:pt>
                <c:pt idx="11">
                  <c:v>2.9075895994378102E-2</c:v>
                </c:pt>
                <c:pt idx="12">
                  <c:v>2.3834826172764501E-2</c:v>
                </c:pt>
                <c:pt idx="13">
                  <c:v>2.4726649038805101E-2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269-4147-A2AD-6E060BB2660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90285504"/>
        <c:axId val="1848633760"/>
      </c:lineChart>
      <c:catAx>
        <c:axId val="1790285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48633760"/>
        <c:crosses val="autoZero"/>
        <c:auto val="1"/>
        <c:lblAlgn val="ctr"/>
        <c:lblOffset val="100"/>
        <c:noMultiLvlLbl val="0"/>
      </c:catAx>
      <c:valAx>
        <c:axId val="1848633760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1790285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DR</a:t>
            </a:r>
            <a:r>
              <a:rPr lang="ru-RU" sz="1600" dirty="0"/>
              <a:t> по</a:t>
            </a:r>
            <a:r>
              <a:rPr lang="ru-RU" sz="1600" baseline="0" dirty="0"/>
              <a:t> срокам (Банк 1)</a:t>
            </a:r>
            <a:r>
              <a:rPr lang="en-US" sz="1600" baseline="0" dirty="0"/>
              <a:t> </a:t>
            </a:r>
            <a:endParaRPr lang="ru-RU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Лист1!$S$239</c:f>
              <c:strCache>
                <c:ptCount val="1"/>
                <c:pt idx="0">
                  <c:v> 6 мес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c:spPr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ADA1-4654-A43C-B895A128755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ADA1-4654-A43C-B895A128755A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ADA1-4654-A43C-B895A128755A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DA1-4654-A43C-B895A128755A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ADA1-4654-A43C-B895A128755A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DA1-4654-A43C-B895A128755A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DA1-4654-A43C-B895A128755A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ADA1-4654-A43C-B895A128755A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DA1-4654-A43C-B895A128755A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ADA1-4654-A43C-B895A12875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Лист1!$R$271:$R$290</c:f>
              <c:strCache>
                <c:ptCount val="20"/>
                <c:pt idx="0">
                  <c:v>2023-06</c:v>
                </c:pt>
                <c:pt idx="1">
                  <c:v>2023-07</c:v>
                </c:pt>
                <c:pt idx="2">
                  <c:v>2023-08</c:v>
                </c:pt>
                <c:pt idx="3">
                  <c:v>2023-09</c:v>
                </c:pt>
                <c:pt idx="4">
                  <c:v>2023-10</c:v>
                </c:pt>
                <c:pt idx="5">
                  <c:v>2023-11</c:v>
                </c:pt>
                <c:pt idx="6">
                  <c:v>2023-12</c:v>
                </c:pt>
                <c:pt idx="7">
                  <c:v>2024-01</c:v>
                </c:pt>
                <c:pt idx="8">
                  <c:v>2024-02</c:v>
                </c:pt>
                <c:pt idx="9">
                  <c:v>2024-03</c:v>
                </c:pt>
                <c:pt idx="10">
                  <c:v>2024-04</c:v>
                </c:pt>
                <c:pt idx="11">
                  <c:v>2024-05</c:v>
                </c:pt>
                <c:pt idx="12">
                  <c:v>2024-06</c:v>
                </c:pt>
                <c:pt idx="13">
                  <c:v>2024-07</c:v>
                </c:pt>
                <c:pt idx="14">
                  <c:v>2024-08</c:v>
                </c:pt>
                <c:pt idx="15">
                  <c:v>2024-09</c:v>
                </c:pt>
                <c:pt idx="16">
                  <c:v>2024-10</c:v>
                </c:pt>
                <c:pt idx="17">
                  <c:v>2024-11</c:v>
                </c:pt>
                <c:pt idx="18">
                  <c:v>2024-12</c:v>
                </c:pt>
                <c:pt idx="19">
                  <c:v>2025-01</c:v>
                </c:pt>
              </c:strCache>
            </c:strRef>
          </c:cat>
          <c:val>
            <c:numRef>
              <c:f>Лист1!$S$271:$S$290</c:f>
              <c:numCache>
                <c:formatCode>0.0%</c:formatCode>
                <c:ptCount val="20"/>
                <c:pt idx="0">
                  <c:v>7.0097964232746501E-3</c:v>
                </c:pt>
                <c:pt idx="1">
                  <c:v>7.6968150689112197E-3</c:v>
                </c:pt>
                <c:pt idx="2">
                  <c:v>8.0981860063345807E-3</c:v>
                </c:pt>
                <c:pt idx="3">
                  <c:v>9.4914824096691292E-3</c:v>
                </c:pt>
                <c:pt idx="4">
                  <c:v>1.21785684973452E-2</c:v>
                </c:pt>
                <c:pt idx="5">
                  <c:v>1.39836753904653E-2</c:v>
                </c:pt>
                <c:pt idx="6">
                  <c:v>1.5641812980605199E-2</c:v>
                </c:pt>
                <c:pt idx="7">
                  <c:v>1.52378249004896E-2</c:v>
                </c:pt>
                <c:pt idx="8">
                  <c:v>1.5460264020554599E-2</c:v>
                </c:pt>
                <c:pt idx="9">
                  <c:v>1.5686111589205499E-2</c:v>
                </c:pt>
                <c:pt idx="10">
                  <c:v>1.0384093045931001E-2</c:v>
                </c:pt>
                <c:pt idx="11">
                  <c:v>1.22146134450308E-2</c:v>
                </c:pt>
                <c:pt idx="12">
                  <c:v>1.18280293345892E-2</c:v>
                </c:pt>
                <c:pt idx="13">
                  <c:v>1.24209213222846E-2</c:v>
                </c:pt>
                <c:pt idx="14">
                  <c:v>1.26877092008755E-2</c:v>
                </c:pt>
                <c:pt idx="15">
                  <c:v>1.37058369374355E-2</c:v>
                </c:pt>
                <c:pt idx="16">
                  <c:v>1.4074312945644801E-2</c:v>
                </c:pt>
                <c:pt idx="17">
                  <c:v>1.8905620607385099E-2</c:v>
                </c:pt>
                <c:pt idx="18">
                  <c:v>2.42864882168977E-2</c:v>
                </c:pt>
                <c:pt idx="19">
                  <c:v>2.9508423087544901E-2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A1-4654-A43C-B895A128755A}"/>
            </c:ext>
          </c:extLst>
        </c:ser>
        <c:ser>
          <c:idx val="1"/>
          <c:order val="1"/>
          <c:tx>
            <c:strRef>
              <c:f>Лист1!$T$239</c:f>
              <c:strCache>
                <c:ptCount val="1"/>
                <c:pt idx="0">
                  <c:v>9 мес</c:v>
                </c:pt>
              </c:strCache>
            </c:strRef>
          </c:tx>
          <c:spPr>
            <a:ln w="28575" cap="rnd">
              <a:solidFill>
                <a:srgbClr val="52C2C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52C2C9"/>
              </a:solidFill>
              <a:ln w="9525">
                <a:solidFill>
                  <a:srgbClr val="52C2C9"/>
                </a:solidFill>
              </a:ln>
              <a:effectLst/>
            </c:spPr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ADA1-4654-A43C-B895A128755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ADA1-4654-A43C-B895A128755A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ADA1-4654-A43C-B895A128755A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ADA1-4654-A43C-B895A128755A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ADA1-4654-A43C-B895A128755A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ADA1-4654-A43C-B895A128755A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ADA1-4654-A43C-B895A128755A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DA1-4654-A43C-B895A12875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Лист1!$R$271:$R$290</c:f>
              <c:strCache>
                <c:ptCount val="20"/>
                <c:pt idx="0">
                  <c:v>2023-06</c:v>
                </c:pt>
                <c:pt idx="1">
                  <c:v>2023-07</c:v>
                </c:pt>
                <c:pt idx="2">
                  <c:v>2023-08</c:v>
                </c:pt>
                <c:pt idx="3">
                  <c:v>2023-09</c:v>
                </c:pt>
                <c:pt idx="4">
                  <c:v>2023-10</c:v>
                </c:pt>
                <c:pt idx="5">
                  <c:v>2023-11</c:v>
                </c:pt>
                <c:pt idx="6">
                  <c:v>2023-12</c:v>
                </c:pt>
                <c:pt idx="7">
                  <c:v>2024-01</c:v>
                </c:pt>
                <c:pt idx="8">
                  <c:v>2024-02</c:v>
                </c:pt>
                <c:pt idx="9">
                  <c:v>2024-03</c:v>
                </c:pt>
                <c:pt idx="10">
                  <c:v>2024-04</c:v>
                </c:pt>
                <c:pt idx="11">
                  <c:v>2024-05</c:v>
                </c:pt>
                <c:pt idx="12">
                  <c:v>2024-06</c:v>
                </c:pt>
                <c:pt idx="13">
                  <c:v>2024-07</c:v>
                </c:pt>
                <c:pt idx="14">
                  <c:v>2024-08</c:v>
                </c:pt>
                <c:pt idx="15">
                  <c:v>2024-09</c:v>
                </c:pt>
                <c:pt idx="16">
                  <c:v>2024-10</c:v>
                </c:pt>
                <c:pt idx="17">
                  <c:v>2024-11</c:v>
                </c:pt>
                <c:pt idx="18">
                  <c:v>2024-12</c:v>
                </c:pt>
                <c:pt idx="19">
                  <c:v>2025-01</c:v>
                </c:pt>
              </c:strCache>
            </c:strRef>
          </c:cat>
          <c:val>
            <c:numRef>
              <c:f>Лист1!$T$271:$T$290</c:f>
              <c:numCache>
                <c:formatCode>0.0%</c:formatCode>
                <c:ptCount val="20"/>
                <c:pt idx="0">
                  <c:v>1.52765677270037E-2</c:v>
                </c:pt>
                <c:pt idx="1">
                  <c:v>1.7047743447635998E-2</c:v>
                </c:pt>
                <c:pt idx="2">
                  <c:v>1.8583837220462598E-2</c:v>
                </c:pt>
                <c:pt idx="3">
                  <c:v>2.0727722615233299E-2</c:v>
                </c:pt>
                <c:pt idx="4">
                  <c:v>2.4091973761466701E-2</c:v>
                </c:pt>
                <c:pt idx="5">
                  <c:v>2.59112922204194E-2</c:v>
                </c:pt>
                <c:pt idx="6">
                  <c:v>3.01551058971735E-2</c:v>
                </c:pt>
                <c:pt idx="7">
                  <c:v>3.1172383539020299E-2</c:v>
                </c:pt>
                <c:pt idx="8">
                  <c:v>3.3799946841499097E-2</c:v>
                </c:pt>
                <c:pt idx="9">
                  <c:v>3.3698729324066902E-2</c:v>
                </c:pt>
                <c:pt idx="10">
                  <c:v>2.2892363408434001E-2</c:v>
                </c:pt>
                <c:pt idx="11">
                  <c:v>2.46565716411535E-2</c:v>
                </c:pt>
                <c:pt idx="12">
                  <c:v>2.4140483078786201E-2</c:v>
                </c:pt>
                <c:pt idx="13">
                  <c:v>2.5281416139475502E-2</c:v>
                </c:pt>
                <c:pt idx="14">
                  <c:v>2.6204600742605999E-2</c:v>
                </c:pt>
                <c:pt idx="15">
                  <c:v>2.81700726286374E-2</c:v>
                </c:pt>
                <c:pt idx="16">
                  <c:v>2.96463506395786E-2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A1-4654-A43C-B895A128755A}"/>
            </c:ext>
          </c:extLst>
        </c:ser>
        <c:ser>
          <c:idx val="2"/>
          <c:order val="2"/>
          <c:tx>
            <c:strRef>
              <c:f>Лист1!$U$239</c:f>
              <c:strCache>
                <c:ptCount val="1"/>
                <c:pt idx="0">
                  <c:v>12 мес</c:v>
                </c:pt>
              </c:strCache>
            </c:strRef>
          </c:tx>
          <c:spPr>
            <a:ln w="28575" cap="rnd">
              <a:solidFill>
                <a:srgbClr val="18A4B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8A4BE"/>
              </a:solidFill>
              <a:ln w="9525">
                <a:solidFill>
                  <a:srgbClr val="18A4BE"/>
                </a:solidFill>
              </a:ln>
              <a:effectLst/>
            </c:spPr>
          </c:marker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DA1-4654-A43C-B895A128755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DA1-4654-A43C-B895A128755A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DA1-4654-A43C-B895A128755A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DA1-4654-A43C-B895A128755A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DA1-4654-A43C-B895A128755A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ADA1-4654-A43C-B895A128755A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DA1-4654-A43C-B895A12875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Лист1!$R$271:$R$290</c:f>
              <c:strCache>
                <c:ptCount val="20"/>
                <c:pt idx="0">
                  <c:v>2023-06</c:v>
                </c:pt>
                <c:pt idx="1">
                  <c:v>2023-07</c:v>
                </c:pt>
                <c:pt idx="2">
                  <c:v>2023-08</c:v>
                </c:pt>
                <c:pt idx="3">
                  <c:v>2023-09</c:v>
                </c:pt>
                <c:pt idx="4">
                  <c:v>2023-10</c:v>
                </c:pt>
                <c:pt idx="5">
                  <c:v>2023-11</c:v>
                </c:pt>
                <c:pt idx="6">
                  <c:v>2023-12</c:v>
                </c:pt>
                <c:pt idx="7">
                  <c:v>2024-01</c:v>
                </c:pt>
                <c:pt idx="8">
                  <c:v>2024-02</c:v>
                </c:pt>
                <c:pt idx="9">
                  <c:v>2024-03</c:v>
                </c:pt>
                <c:pt idx="10">
                  <c:v>2024-04</c:v>
                </c:pt>
                <c:pt idx="11">
                  <c:v>2024-05</c:v>
                </c:pt>
                <c:pt idx="12">
                  <c:v>2024-06</c:v>
                </c:pt>
                <c:pt idx="13">
                  <c:v>2024-07</c:v>
                </c:pt>
                <c:pt idx="14">
                  <c:v>2024-08</c:v>
                </c:pt>
                <c:pt idx="15">
                  <c:v>2024-09</c:v>
                </c:pt>
                <c:pt idx="16">
                  <c:v>2024-10</c:v>
                </c:pt>
                <c:pt idx="17">
                  <c:v>2024-11</c:v>
                </c:pt>
                <c:pt idx="18">
                  <c:v>2024-12</c:v>
                </c:pt>
                <c:pt idx="19">
                  <c:v>2025-01</c:v>
                </c:pt>
              </c:strCache>
            </c:strRef>
          </c:cat>
          <c:val>
            <c:numRef>
              <c:f>Лист1!$U$271:$U$290</c:f>
              <c:numCache>
                <c:formatCode>0.0%</c:formatCode>
                <c:ptCount val="20"/>
                <c:pt idx="0">
                  <c:v>2.3257360618777499E-2</c:v>
                </c:pt>
                <c:pt idx="1">
                  <c:v>2.5147405300487102E-2</c:v>
                </c:pt>
                <c:pt idx="2">
                  <c:v>2.6208129379019101E-2</c:v>
                </c:pt>
                <c:pt idx="3">
                  <c:v>3.0327062779557799E-2</c:v>
                </c:pt>
                <c:pt idx="4">
                  <c:v>3.5569753713863603E-2</c:v>
                </c:pt>
                <c:pt idx="5">
                  <c:v>3.9820652241227703E-2</c:v>
                </c:pt>
                <c:pt idx="6">
                  <c:v>4.5390126761672298E-2</c:v>
                </c:pt>
                <c:pt idx="7">
                  <c:v>4.53393028791877E-2</c:v>
                </c:pt>
                <c:pt idx="8">
                  <c:v>4.7273095470136299E-2</c:v>
                </c:pt>
                <c:pt idx="9">
                  <c:v>4.7461912364311902E-2</c:v>
                </c:pt>
                <c:pt idx="10">
                  <c:v>3.3986837065153E-2</c:v>
                </c:pt>
                <c:pt idx="11">
                  <c:v>3.6368270939829403E-2</c:v>
                </c:pt>
                <c:pt idx="12">
                  <c:v>3.6553858574984902E-2</c:v>
                </c:pt>
                <c:pt idx="13">
                  <c:v>3.78983634797588E-2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A1-4654-A43C-B895A128755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90285504"/>
        <c:axId val="1848633760"/>
      </c:lineChart>
      <c:catAx>
        <c:axId val="1790285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48633760"/>
        <c:crosses val="autoZero"/>
        <c:auto val="1"/>
        <c:lblAlgn val="ctr"/>
        <c:lblOffset val="100"/>
        <c:noMultiLvlLbl val="0"/>
      </c:catAx>
      <c:valAx>
        <c:axId val="1848633760"/>
        <c:scaling>
          <c:orientation val="minMax"/>
          <c:max val="8.0000000000000016E-2"/>
        </c:scaling>
        <c:delete val="1"/>
        <c:axPos val="l"/>
        <c:numFmt formatCode="0.0%" sourceLinked="1"/>
        <c:majorTickMark val="out"/>
        <c:minorTickMark val="none"/>
        <c:tickLblPos val="nextTo"/>
        <c:crossAx val="1790285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248CAB-0043-463D-B7D8-3E98983020E1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</dgm:pt>
    <dgm:pt modelId="{1CF55F02-290A-4E84-BEA8-53FA908E46F0}">
      <dgm:prSet phldrT="[Текст]"/>
      <dgm:spPr/>
      <dgm:t>
        <a:bodyPr/>
        <a:lstStyle/>
        <a:p>
          <a:r>
            <a:rPr lang="en-US" dirty="0"/>
            <a:t>2021-2022 </a:t>
          </a:r>
          <a:r>
            <a:rPr lang="ru-RU" dirty="0"/>
            <a:t>Отдельные инициативы</a:t>
          </a:r>
        </a:p>
      </dgm:t>
    </dgm:pt>
    <dgm:pt modelId="{3B9C04EC-1D03-4F88-9492-754A6556254F}" type="parTrans" cxnId="{7A0B5045-5990-4D38-BF51-12121B48690A}">
      <dgm:prSet/>
      <dgm:spPr/>
      <dgm:t>
        <a:bodyPr/>
        <a:lstStyle/>
        <a:p>
          <a:endParaRPr lang="ru-RU"/>
        </a:p>
      </dgm:t>
    </dgm:pt>
    <dgm:pt modelId="{5487A05D-FA37-42DE-8B4C-504643365939}" type="sibTrans" cxnId="{7A0B5045-5990-4D38-BF51-12121B48690A}">
      <dgm:prSet/>
      <dgm:spPr/>
      <dgm:t>
        <a:bodyPr/>
        <a:lstStyle/>
        <a:p>
          <a:endParaRPr lang="ru-RU"/>
        </a:p>
      </dgm:t>
    </dgm:pt>
    <dgm:pt modelId="{11A3B439-C59D-4C15-86D9-29E75394CB60}">
      <dgm:prSet phldrT="[Текст]"/>
      <dgm:spPr/>
      <dgm:t>
        <a:bodyPr/>
        <a:lstStyle/>
        <a:p>
          <a:r>
            <a:rPr lang="en-US" dirty="0"/>
            <a:t>2023-2024 </a:t>
          </a:r>
          <a:r>
            <a:rPr lang="ru-RU" dirty="0"/>
            <a:t>Масштабирование инициатив</a:t>
          </a:r>
        </a:p>
      </dgm:t>
    </dgm:pt>
    <dgm:pt modelId="{E66CDF6C-8CA4-479C-9118-E40472DDC141}" type="parTrans" cxnId="{8EBF2F2C-8ECA-477A-A122-08FA03CD539D}">
      <dgm:prSet/>
      <dgm:spPr/>
      <dgm:t>
        <a:bodyPr/>
        <a:lstStyle/>
        <a:p>
          <a:endParaRPr lang="ru-RU"/>
        </a:p>
      </dgm:t>
    </dgm:pt>
    <dgm:pt modelId="{E56BC402-3474-4876-B173-8334E6EB08E4}" type="sibTrans" cxnId="{8EBF2F2C-8ECA-477A-A122-08FA03CD539D}">
      <dgm:prSet/>
      <dgm:spPr/>
      <dgm:t>
        <a:bodyPr/>
        <a:lstStyle/>
        <a:p>
          <a:endParaRPr lang="ru-RU"/>
        </a:p>
      </dgm:t>
    </dgm:pt>
    <dgm:pt modelId="{5A8A5162-52BC-4729-8E12-3021F2F98064}">
      <dgm:prSet phldrT="[Текст]"/>
      <dgm:spPr/>
      <dgm:t>
        <a:bodyPr/>
        <a:lstStyle/>
        <a:p>
          <a:r>
            <a:rPr lang="en-US" dirty="0"/>
            <a:t>2025</a:t>
          </a:r>
          <a:r>
            <a:rPr lang="ru-RU" dirty="0"/>
            <a:t>+ Цифровая трансформация</a:t>
          </a:r>
        </a:p>
      </dgm:t>
    </dgm:pt>
    <dgm:pt modelId="{048A624F-4D85-4C92-8BE4-BB145CA4E18E}" type="parTrans" cxnId="{324E293D-624F-494E-88E1-EDD947444A89}">
      <dgm:prSet/>
      <dgm:spPr/>
      <dgm:t>
        <a:bodyPr/>
        <a:lstStyle/>
        <a:p>
          <a:endParaRPr lang="ru-RU"/>
        </a:p>
      </dgm:t>
    </dgm:pt>
    <dgm:pt modelId="{5E685B7C-52B9-4088-8B49-EB8DA68DF15E}" type="sibTrans" cxnId="{324E293D-624F-494E-88E1-EDD947444A89}">
      <dgm:prSet/>
      <dgm:spPr/>
      <dgm:t>
        <a:bodyPr/>
        <a:lstStyle/>
        <a:p>
          <a:endParaRPr lang="ru-RU"/>
        </a:p>
      </dgm:t>
    </dgm:pt>
    <dgm:pt modelId="{F8209A48-BCE1-4FA0-AD42-8BC70C2ECEB9}">
      <dgm:prSet phldrT="[Текст]"/>
      <dgm:spPr/>
      <dgm:t>
        <a:bodyPr/>
        <a:lstStyle/>
        <a:p>
          <a:r>
            <a:rPr lang="ru-RU" dirty="0"/>
            <a:t>Запуск цифровых инициатив</a:t>
          </a:r>
        </a:p>
      </dgm:t>
    </dgm:pt>
    <dgm:pt modelId="{15D22144-0C11-46A9-81CD-F70B4C95383C}" type="parTrans" cxnId="{D5AEC23D-AE77-4198-944D-55EAC3A336C4}">
      <dgm:prSet/>
      <dgm:spPr/>
      <dgm:t>
        <a:bodyPr/>
        <a:lstStyle/>
        <a:p>
          <a:endParaRPr lang="ru-RU"/>
        </a:p>
      </dgm:t>
    </dgm:pt>
    <dgm:pt modelId="{3EEA57E4-E5BE-4FFD-99FB-B826C53669D2}" type="sibTrans" cxnId="{D5AEC23D-AE77-4198-944D-55EAC3A336C4}">
      <dgm:prSet/>
      <dgm:spPr/>
      <dgm:t>
        <a:bodyPr/>
        <a:lstStyle/>
        <a:p>
          <a:endParaRPr lang="ru-RU"/>
        </a:p>
      </dgm:t>
    </dgm:pt>
    <dgm:pt modelId="{83C24153-CF80-49BC-A819-ED7B78121FAB}">
      <dgm:prSet phldrT="[Текст]"/>
      <dgm:spPr/>
      <dgm:t>
        <a:bodyPr/>
        <a:lstStyle/>
        <a:p>
          <a:r>
            <a:rPr lang="ru-RU" dirty="0"/>
            <a:t>Расширение </a:t>
          </a:r>
          <a:r>
            <a:rPr lang="en-US" dirty="0" err="1"/>
            <a:t>SupTech</a:t>
          </a:r>
          <a:r>
            <a:rPr lang="en-US" dirty="0"/>
            <a:t> </a:t>
          </a:r>
          <a:r>
            <a:rPr lang="ru-RU" dirty="0"/>
            <a:t>решений, внедрение ИИ</a:t>
          </a:r>
        </a:p>
      </dgm:t>
    </dgm:pt>
    <dgm:pt modelId="{D3E29907-A1BF-4186-A452-2F048E4E4F4A}" type="parTrans" cxnId="{244E24B3-2616-44E3-8C20-DAB5A7FAAD98}">
      <dgm:prSet/>
      <dgm:spPr/>
      <dgm:t>
        <a:bodyPr/>
        <a:lstStyle/>
        <a:p>
          <a:endParaRPr lang="ru-RU"/>
        </a:p>
      </dgm:t>
    </dgm:pt>
    <dgm:pt modelId="{1120E7B9-1A3F-4E9A-9734-3A6B6A27470C}" type="sibTrans" cxnId="{244E24B3-2616-44E3-8C20-DAB5A7FAAD98}">
      <dgm:prSet/>
      <dgm:spPr/>
      <dgm:t>
        <a:bodyPr/>
        <a:lstStyle/>
        <a:p>
          <a:endParaRPr lang="ru-RU"/>
        </a:p>
      </dgm:t>
    </dgm:pt>
    <dgm:pt modelId="{1389A3CE-CE3F-4152-8DEF-BF265C2C8759}">
      <dgm:prSet phldrT="[Текст]"/>
      <dgm:spPr/>
      <dgm:t>
        <a:bodyPr/>
        <a:lstStyle/>
        <a:p>
          <a:r>
            <a:rPr lang="ru-RU" dirty="0"/>
            <a:t>Переход к </a:t>
          </a:r>
          <a:r>
            <a:rPr lang="en-US" dirty="0" err="1"/>
            <a:t>FinAi</a:t>
          </a:r>
          <a:endParaRPr lang="ru-RU" dirty="0"/>
        </a:p>
      </dgm:t>
    </dgm:pt>
    <dgm:pt modelId="{155D1749-674D-4926-BAE5-5DD09904664D}" type="parTrans" cxnId="{6265F72B-6377-4CB8-9659-04EC7A517A95}">
      <dgm:prSet/>
      <dgm:spPr/>
      <dgm:t>
        <a:bodyPr/>
        <a:lstStyle/>
        <a:p>
          <a:endParaRPr lang="ru-RU"/>
        </a:p>
      </dgm:t>
    </dgm:pt>
    <dgm:pt modelId="{9C0BC247-9908-4CE1-A665-18A177BC8202}" type="sibTrans" cxnId="{6265F72B-6377-4CB8-9659-04EC7A517A95}">
      <dgm:prSet/>
      <dgm:spPr/>
      <dgm:t>
        <a:bodyPr/>
        <a:lstStyle/>
        <a:p>
          <a:endParaRPr lang="ru-RU"/>
        </a:p>
      </dgm:t>
    </dgm:pt>
    <dgm:pt modelId="{0E34820C-B661-4FF5-953C-FEC80A9A752A}">
      <dgm:prSet phldrT="[Текст]"/>
      <dgm:spPr/>
      <dgm:t>
        <a:bodyPr/>
        <a:lstStyle/>
        <a:p>
          <a:r>
            <a:rPr lang="ru-RU" dirty="0"/>
            <a:t>2019-2020 Формирование основы</a:t>
          </a:r>
        </a:p>
      </dgm:t>
    </dgm:pt>
    <dgm:pt modelId="{76F91416-6BDF-4706-B16D-4BA8E4261D30}" type="parTrans" cxnId="{5648DA4F-C037-4ABA-AB40-78BAEC3F73DE}">
      <dgm:prSet/>
      <dgm:spPr/>
      <dgm:t>
        <a:bodyPr/>
        <a:lstStyle/>
        <a:p>
          <a:endParaRPr lang="ru-RU"/>
        </a:p>
      </dgm:t>
    </dgm:pt>
    <dgm:pt modelId="{EE8149D3-3BA8-4CCC-94CE-417D75AB2AB4}" type="sibTrans" cxnId="{5648DA4F-C037-4ABA-AB40-78BAEC3F73DE}">
      <dgm:prSet/>
      <dgm:spPr/>
      <dgm:t>
        <a:bodyPr/>
        <a:lstStyle/>
        <a:p>
          <a:endParaRPr lang="ru-RU"/>
        </a:p>
      </dgm:t>
    </dgm:pt>
    <dgm:pt modelId="{84AEA06D-B512-4B9A-A51E-F58BB2F5F371}">
      <dgm:prSet phldrT="[Текст]"/>
      <dgm:spPr/>
      <dgm:t>
        <a:bodyPr/>
        <a:lstStyle/>
        <a:p>
          <a:r>
            <a:rPr lang="ru-RU" dirty="0"/>
            <a:t>Риск-ориентированный надзор</a:t>
          </a:r>
        </a:p>
      </dgm:t>
    </dgm:pt>
    <dgm:pt modelId="{3498B67D-41F5-468D-B3E8-FD2A85B18478}" type="parTrans" cxnId="{E29AA32E-80EB-47A8-A282-77C7DF96CD15}">
      <dgm:prSet/>
      <dgm:spPr/>
      <dgm:t>
        <a:bodyPr/>
        <a:lstStyle/>
        <a:p>
          <a:endParaRPr lang="ru-RU"/>
        </a:p>
      </dgm:t>
    </dgm:pt>
    <dgm:pt modelId="{AF6DDB3F-E8C9-4EFD-89D3-A40219F5C499}" type="sibTrans" cxnId="{E29AA32E-80EB-47A8-A282-77C7DF96CD15}">
      <dgm:prSet/>
      <dgm:spPr/>
      <dgm:t>
        <a:bodyPr/>
        <a:lstStyle/>
        <a:p>
          <a:endParaRPr lang="ru-RU"/>
        </a:p>
      </dgm:t>
    </dgm:pt>
    <dgm:pt modelId="{C311D57A-D88C-4CA2-A6AE-8E5541E23564}" type="pres">
      <dgm:prSet presAssocID="{8A248CAB-0043-463D-B7D8-3E98983020E1}" presName="rootnode" presStyleCnt="0">
        <dgm:presLayoutVars>
          <dgm:chMax/>
          <dgm:chPref/>
          <dgm:dir/>
          <dgm:animLvl val="lvl"/>
        </dgm:presLayoutVars>
      </dgm:prSet>
      <dgm:spPr/>
    </dgm:pt>
    <dgm:pt modelId="{23B6E0BF-DF43-4D8D-A7AB-58239009A617}" type="pres">
      <dgm:prSet presAssocID="{0E34820C-B661-4FF5-953C-FEC80A9A752A}" presName="composite" presStyleCnt="0"/>
      <dgm:spPr/>
    </dgm:pt>
    <dgm:pt modelId="{0DBE1A99-E0DB-447E-870E-82EA59585B06}" type="pres">
      <dgm:prSet presAssocID="{0E34820C-B661-4FF5-953C-FEC80A9A752A}" presName="LShape" presStyleLbl="alignNode1" presStyleIdx="0" presStyleCnt="7"/>
      <dgm:spPr/>
    </dgm:pt>
    <dgm:pt modelId="{A30C5540-971F-4604-B0EF-25E471E3EF88}" type="pres">
      <dgm:prSet presAssocID="{0E34820C-B661-4FF5-953C-FEC80A9A752A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5A419638-1ED1-4D90-BCE2-98AEAE6ACE79}" type="pres">
      <dgm:prSet presAssocID="{0E34820C-B661-4FF5-953C-FEC80A9A752A}" presName="Triangle" presStyleLbl="alignNode1" presStyleIdx="1" presStyleCnt="7"/>
      <dgm:spPr/>
    </dgm:pt>
    <dgm:pt modelId="{DDDE464A-8580-46CC-9AB0-FB920EA5DA34}" type="pres">
      <dgm:prSet presAssocID="{EE8149D3-3BA8-4CCC-94CE-417D75AB2AB4}" presName="sibTrans" presStyleCnt="0"/>
      <dgm:spPr/>
    </dgm:pt>
    <dgm:pt modelId="{50AF5DEA-B3C8-4639-869F-2CB2F732E160}" type="pres">
      <dgm:prSet presAssocID="{EE8149D3-3BA8-4CCC-94CE-417D75AB2AB4}" presName="space" presStyleCnt="0"/>
      <dgm:spPr/>
    </dgm:pt>
    <dgm:pt modelId="{9EAA977C-56F8-4F93-BA9F-101B737E7518}" type="pres">
      <dgm:prSet presAssocID="{1CF55F02-290A-4E84-BEA8-53FA908E46F0}" presName="composite" presStyleCnt="0"/>
      <dgm:spPr/>
    </dgm:pt>
    <dgm:pt modelId="{CEBA0AD5-11DD-4E90-BBB9-4D3DB5256A18}" type="pres">
      <dgm:prSet presAssocID="{1CF55F02-290A-4E84-BEA8-53FA908E46F0}" presName="LShape" presStyleLbl="alignNode1" presStyleIdx="2" presStyleCnt="7"/>
      <dgm:spPr/>
    </dgm:pt>
    <dgm:pt modelId="{F51B88F3-7C8B-418F-925A-DB69DDFF5A3E}" type="pres">
      <dgm:prSet presAssocID="{1CF55F02-290A-4E84-BEA8-53FA908E46F0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C9063338-B0C1-4E37-A3DB-87A58727F723}" type="pres">
      <dgm:prSet presAssocID="{1CF55F02-290A-4E84-BEA8-53FA908E46F0}" presName="Triangle" presStyleLbl="alignNode1" presStyleIdx="3" presStyleCnt="7"/>
      <dgm:spPr/>
    </dgm:pt>
    <dgm:pt modelId="{18A06399-A5C8-474A-B3A3-CF8027CB6639}" type="pres">
      <dgm:prSet presAssocID="{5487A05D-FA37-42DE-8B4C-504643365939}" presName="sibTrans" presStyleCnt="0"/>
      <dgm:spPr/>
    </dgm:pt>
    <dgm:pt modelId="{C200ECB3-3352-432D-AD7D-4D689263A9F8}" type="pres">
      <dgm:prSet presAssocID="{5487A05D-FA37-42DE-8B4C-504643365939}" presName="space" presStyleCnt="0"/>
      <dgm:spPr/>
    </dgm:pt>
    <dgm:pt modelId="{AEB39D67-738C-4873-AC09-DFC8ACB2559C}" type="pres">
      <dgm:prSet presAssocID="{11A3B439-C59D-4C15-86D9-29E75394CB60}" presName="composite" presStyleCnt="0"/>
      <dgm:spPr/>
    </dgm:pt>
    <dgm:pt modelId="{A4449E45-40A4-4053-9242-E37F2A9F3B03}" type="pres">
      <dgm:prSet presAssocID="{11A3B439-C59D-4C15-86D9-29E75394CB60}" presName="LShape" presStyleLbl="alignNode1" presStyleIdx="4" presStyleCnt="7"/>
      <dgm:spPr/>
    </dgm:pt>
    <dgm:pt modelId="{CE9C48A3-C450-42E1-937D-0AAA51EADB6C}" type="pres">
      <dgm:prSet presAssocID="{11A3B439-C59D-4C15-86D9-29E75394CB60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5B779601-F062-44DD-8512-10039E9BCC88}" type="pres">
      <dgm:prSet presAssocID="{11A3B439-C59D-4C15-86D9-29E75394CB60}" presName="Triangle" presStyleLbl="alignNode1" presStyleIdx="5" presStyleCnt="7"/>
      <dgm:spPr/>
    </dgm:pt>
    <dgm:pt modelId="{9E4B4BA6-FD7F-4ECC-9829-D1D99F601704}" type="pres">
      <dgm:prSet presAssocID="{E56BC402-3474-4876-B173-8334E6EB08E4}" presName="sibTrans" presStyleCnt="0"/>
      <dgm:spPr/>
    </dgm:pt>
    <dgm:pt modelId="{701C9420-753E-4C03-AB06-A34DDE1F76DC}" type="pres">
      <dgm:prSet presAssocID="{E56BC402-3474-4876-B173-8334E6EB08E4}" presName="space" presStyleCnt="0"/>
      <dgm:spPr/>
    </dgm:pt>
    <dgm:pt modelId="{8CEC9944-3EA1-4D03-BE48-34B57396027E}" type="pres">
      <dgm:prSet presAssocID="{5A8A5162-52BC-4729-8E12-3021F2F98064}" presName="composite" presStyleCnt="0"/>
      <dgm:spPr/>
    </dgm:pt>
    <dgm:pt modelId="{6288F139-170E-4140-A9BA-D45E5336263E}" type="pres">
      <dgm:prSet presAssocID="{5A8A5162-52BC-4729-8E12-3021F2F98064}" presName="LShape" presStyleLbl="alignNode1" presStyleIdx="6" presStyleCnt="7"/>
      <dgm:spPr/>
    </dgm:pt>
    <dgm:pt modelId="{3684FECE-E7AF-4735-B83D-2C890396E050}" type="pres">
      <dgm:prSet presAssocID="{5A8A5162-52BC-4729-8E12-3021F2F98064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7432105-84E6-4748-8569-4F560516F345}" type="presOf" srcId="{84AEA06D-B512-4B9A-A51E-F58BB2F5F371}" destId="{A30C5540-971F-4604-B0EF-25E471E3EF88}" srcOrd="0" destOrd="1" presId="urn:microsoft.com/office/officeart/2009/3/layout/StepUpProcess"/>
    <dgm:cxn modelId="{38231E19-4FF4-487C-82CE-A86CD2CF6306}" type="presOf" srcId="{1389A3CE-CE3F-4152-8DEF-BF265C2C8759}" destId="{3684FECE-E7AF-4735-B83D-2C890396E050}" srcOrd="0" destOrd="1" presId="urn:microsoft.com/office/officeart/2009/3/layout/StepUpProcess"/>
    <dgm:cxn modelId="{B955AE22-CD50-4CA1-B2C4-76370911B41C}" type="presOf" srcId="{83C24153-CF80-49BC-A819-ED7B78121FAB}" destId="{CE9C48A3-C450-42E1-937D-0AAA51EADB6C}" srcOrd="0" destOrd="1" presId="urn:microsoft.com/office/officeart/2009/3/layout/StepUpProcess"/>
    <dgm:cxn modelId="{6265F72B-6377-4CB8-9659-04EC7A517A95}" srcId="{5A8A5162-52BC-4729-8E12-3021F2F98064}" destId="{1389A3CE-CE3F-4152-8DEF-BF265C2C8759}" srcOrd="0" destOrd="0" parTransId="{155D1749-674D-4926-BAE5-5DD09904664D}" sibTransId="{9C0BC247-9908-4CE1-A665-18A177BC8202}"/>
    <dgm:cxn modelId="{8EBF2F2C-8ECA-477A-A122-08FA03CD539D}" srcId="{8A248CAB-0043-463D-B7D8-3E98983020E1}" destId="{11A3B439-C59D-4C15-86D9-29E75394CB60}" srcOrd="2" destOrd="0" parTransId="{E66CDF6C-8CA4-479C-9118-E40472DDC141}" sibTransId="{E56BC402-3474-4876-B173-8334E6EB08E4}"/>
    <dgm:cxn modelId="{E29AA32E-80EB-47A8-A282-77C7DF96CD15}" srcId="{0E34820C-B661-4FF5-953C-FEC80A9A752A}" destId="{84AEA06D-B512-4B9A-A51E-F58BB2F5F371}" srcOrd="0" destOrd="0" parTransId="{3498B67D-41F5-468D-B3E8-FD2A85B18478}" sibTransId="{AF6DDB3F-E8C9-4EFD-89D3-A40219F5C499}"/>
    <dgm:cxn modelId="{6859F938-993E-4101-93FD-3FA5AF8FB61C}" type="presOf" srcId="{5A8A5162-52BC-4729-8E12-3021F2F98064}" destId="{3684FECE-E7AF-4735-B83D-2C890396E050}" srcOrd="0" destOrd="0" presId="urn:microsoft.com/office/officeart/2009/3/layout/StepUpProcess"/>
    <dgm:cxn modelId="{324E293D-624F-494E-88E1-EDD947444A89}" srcId="{8A248CAB-0043-463D-B7D8-3E98983020E1}" destId="{5A8A5162-52BC-4729-8E12-3021F2F98064}" srcOrd="3" destOrd="0" parTransId="{048A624F-4D85-4C92-8BE4-BB145CA4E18E}" sibTransId="{5E685B7C-52B9-4088-8B49-EB8DA68DF15E}"/>
    <dgm:cxn modelId="{D5AEC23D-AE77-4198-944D-55EAC3A336C4}" srcId="{1CF55F02-290A-4E84-BEA8-53FA908E46F0}" destId="{F8209A48-BCE1-4FA0-AD42-8BC70C2ECEB9}" srcOrd="0" destOrd="0" parTransId="{15D22144-0C11-46A9-81CD-F70B4C95383C}" sibTransId="{3EEA57E4-E5BE-4FFD-99FB-B826C53669D2}"/>
    <dgm:cxn modelId="{7A0B5045-5990-4D38-BF51-12121B48690A}" srcId="{8A248CAB-0043-463D-B7D8-3E98983020E1}" destId="{1CF55F02-290A-4E84-BEA8-53FA908E46F0}" srcOrd="1" destOrd="0" parTransId="{3B9C04EC-1D03-4F88-9492-754A6556254F}" sibTransId="{5487A05D-FA37-42DE-8B4C-504643365939}"/>
    <dgm:cxn modelId="{5648DA4F-C037-4ABA-AB40-78BAEC3F73DE}" srcId="{8A248CAB-0043-463D-B7D8-3E98983020E1}" destId="{0E34820C-B661-4FF5-953C-FEC80A9A752A}" srcOrd="0" destOrd="0" parTransId="{76F91416-6BDF-4706-B16D-4BA8E4261D30}" sibTransId="{EE8149D3-3BA8-4CCC-94CE-417D75AB2AB4}"/>
    <dgm:cxn modelId="{7A6B4091-5FC1-46A8-A5B7-22FE4A80B0C5}" type="presOf" srcId="{11A3B439-C59D-4C15-86D9-29E75394CB60}" destId="{CE9C48A3-C450-42E1-937D-0AAA51EADB6C}" srcOrd="0" destOrd="0" presId="urn:microsoft.com/office/officeart/2009/3/layout/StepUpProcess"/>
    <dgm:cxn modelId="{C150939E-05E5-4D9D-A001-FC336A5AC55A}" type="presOf" srcId="{0E34820C-B661-4FF5-953C-FEC80A9A752A}" destId="{A30C5540-971F-4604-B0EF-25E471E3EF88}" srcOrd="0" destOrd="0" presId="urn:microsoft.com/office/officeart/2009/3/layout/StepUpProcess"/>
    <dgm:cxn modelId="{14CC94A4-6AFC-4581-946B-B54C1776DBD6}" type="presOf" srcId="{8A248CAB-0043-463D-B7D8-3E98983020E1}" destId="{C311D57A-D88C-4CA2-A6AE-8E5541E23564}" srcOrd="0" destOrd="0" presId="urn:microsoft.com/office/officeart/2009/3/layout/StepUpProcess"/>
    <dgm:cxn modelId="{244E24B3-2616-44E3-8C20-DAB5A7FAAD98}" srcId="{11A3B439-C59D-4C15-86D9-29E75394CB60}" destId="{83C24153-CF80-49BC-A819-ED7B78121FAB}" srcOrd="0" destOrd="0" parTransId="{D3E29907-A1BF-4186-A452-2F048E4E4F4A}" sibTransId="{1120E7B9-1A3F-4E9A-9734-3A6B6A27470C}"/>
    <dgm:cxn modelId="{B2C29BBF-12D0-4200-80EA-2A82AFAB9B91}" type="presOf" srcId="{F8209A48-BCE1-4FA0-AD42-8BC70C2ECEB9}" destId="{F51B88F3-7C8B-418F-925A-DB69DDFF5A3E}" srcOrd="0" destOrd="1" presId="urn:microsoft.com/office/officeart/2009/3/layout/StepUpProcess"/>
    <dgm:cxn modelId="{FBEF18E1-9F08-4D07-84D1-406066FF95FE}" type="presOf" srcId="{1CF55F02-290A-4E84-BEA8-53FA908E46F0}" destId="{F51B88F3-7C8B-418F-925A-DB69DDFF5A3E}" srcOrd="0" destOrd="0" presId="urn:microsoft.com/office/officeart/2009/3/layout/StepUpProcess"/>
    <dgm:cxn modelId="{1B28A871-BCE4-407D-8A4F-BA9D79438CEE}" type="presParOf" srcId="{C311D57A-D88C-4CA2-A6AE-8E5541E23564}" destId="{23B6E0BF-DF43-4D8D-A7AB-58239009A617}" srcOrd="0" destOrd="0" presId="urn:microsoft.com/office/officeart/2009/3/layout/StepUpProcess"/>
    <dgm:cxn modelId="{ABCE1E45-5991-465A-B42A-0B95AD5EA76E}" type="presParOf" srcId="{23B6E0BF-DF43-4D8D-A7AB-58239009A617}" destId="{0DBE1A99-E0DB-447E-870E-82EA59585B06}" srcOrd="0" destOrd="0" presId="urn:microsoft.com/office/officeart/2009/3/layout/StepUpProcess"/>
    <dgm:cxn modelId="{8B4C6D3C-D02C-4924-8297-4215B543D67E}" type="presParOf" srcId="{23B6E0BF-DF43-4D8D-A7AB-58239009A617}" destId="{A30C5540-971F-4604-B0EF-25E471E3EF88}" srcOrd="1" destOrd="0" presId="urn:microsoft.com/office/officeart/2009/3/layout/StepUpProcess"/>
    <dgm:cxn modelId="{8BD68236-D087-4C15-8174-BEF36B2FDEFE}" type="presParOf" srcId="{23B6E0BF-DF43-4D8D-A7AB-58239009A617}" destId="{5A419638-1ED1-4D90-BCE2-98AEAE6ACE79}" srcOrd="2" destOrd="0" presId="urn:microsoft.com/office/officeart/2009/3/layout/StepUpProcess"/>
    <dgm:cxn modelId="{E13F33B9-DCD1-4B5E-9B15-F9DE7BF8383D}" type="presParOf" srcId="{C311D57A-D88C-4CA2-A6AE-8E5541E23564}" destId="{DDDE464A-8580-46CC-9AB0-FB920EA5DA34}" srcOrd="1" destOrd="0" presId="urn:microsoft.com/office/officeart/2009/3/layout/StepUpProcess"/>
    <dgm:cxn modelId="{3D670AD9-9574-4A30-A540-EB5A70EF93B5}" type="presParOf" srcId="{DDDE464A-8580-46CC-9AB0-FB920EA5DA34}" destId="{50AF5DEA-B3C8-4639-869F-2CB2F732E160}" srcOrd="0" destOrd="0" presId="urn:microsoft.com/office/officeart/2009/3/layout/StepUpProcess"/>
    <dgm:cxn modelId="{2296DCD7-9170-44A4-A52E-D00BBF892E43}" type="presParOf" srcId="{C311D57A-D88C-4CA2-A6AE-8E5541E23564}" destId="{9EAA977C-56F8-4F93-BA9F-101B737E7518}" srcOrd="2" destOrd="0" presId="urn:microsoft.com/office/officeart/2009/3/layout/StepUpProcess"/>
    <dgm:cxn modelId="{4F372AD9-DD2E-4F77-B251-82F4975F0DE9}" type="presParOf" srcId="{9EAA977C-56F8-4F93-BA9F-101B737E7518}" destId="{CEBA0AD5-11DD-4E90-BBB9-4D3DB5256A18}" srcOrd="0" destOrd="0" presId="urn:microsoft.com/office/officeart/2009/3/layout/StepUpProcess"/>
    <dgm:cxn modelId="{4189AA4D-2B4A-477B-ADA2-CC4884616B2E}" type="presParOf" srcId="{9EAA977C-56F8-4F93-BA9F-101B737E7518}" destId="{F51B88F3-7C8B-418F-925A-DB69DDFF5A3E}" srcOrd="1" destOrd="0" presId="urn:microsoft.com/office/officeart/2009/3/layout/StepUpProcess"/>
    <dgm:cxn modelId="{FCAEBA87-5D5F-415C-BB04-BB6375BBFBED}" type="presParOf" srcId="{9EAA977C-56F8-4F93-BA9F-101B737E7518}" destId="{C9063338-B0C1-4E37-A3DB-87A58727F723}" srcOrd="2" destOrd="0" presId="urn:microsoft.com/office/officeart/2009/3/layout/StepUpProcess"/>
    <dgm:cxn modelId="{D242A8AC-94D8-4FE8-BE3B-EEDB23982F68}" type="presParOf" srcId="{C311D57A-D88C-4CA2-A6AE-8E5541E23564}" destId="{18A06399-A5C8-474A-B3A3-CF8027CB6639}" srcOrd="3" destOrd="0" presId="urn:microsoft.com/office/officeart/2009/3/layout/StepUpProcess"/>
    <dgm:cxn modelId="{9033E15A-FCFF-4EA6-995A-977CF767AD6D}" type="presParOf" srcId="{18A06399-A5C8-474A-B3A3-CF8027CB6639}" destId="{C200ECB3-3352-432D-AD7D-4D689263A9F8}" srcOrd="0" destOrd="0" presId="urn:microsoft.com/office/officeart/2009/3/layout/StepUpProcess"/>
    <dgm:cxn modelId="{FBC02338-8EC6-4BC7-8773-18C5282BD8B5}" type="presParOf" srcId="{C311D57A-D88C-4CA2-A6AE-8E5541E23564}" destId="{AEB39D67-738C-4873-AC09-DFC8ACB2559C}" srcOrd="4" destOrd="0" presId="urn:microsoft.com/office/officeart/2009/3/layout/StepUpProcess"/>
    <dgm:cxn modelId="{30ABDF1F-EC37-4AAF-B26B-FEFE089CF71C}" type="presParOf" srcId="{AEB39D67-738C-4873-AC09-DFC8ACB2559C}" destId="{A4449E45-40A4-4053-9242-E37F2A9F3B03}" srcOrd="0" destOrd="0" presId="urn:microsoft.com/office/officeart/2009/3/layout/StepUpProcess"/>
    <dgm:cxn modelId="{49388B0D-8431-4179-B007-F763AE57E27F}" type="presParOf" srcId="{AEB39D67-738C-4873-AC09-DFC8ACB2559C}" destId="{CE9C48A3-C450-42E1-937D-0AAA51EADB6C}" srcOrd="1" destOrd="0" presId="urn:microsoft.com/office/officeart/2009/3/layout/StepUpProcess"/>
    <dgm:cxn modelId="{458C55C3-CA93-4BDB-AC71-F351F40C3F7F}" type="presParOf" srcId="{AEB39D67-738C-4873-AC09-DFC8ACB2559C}" destId="{5B779601-F062-44DD-8512-10039E9BCC88}" srcOrd="2" destOrd="0" presId="urn:microsoft.com/office/officeart/2009/3/layout/StepUpProcess"/>
    <dgm:cxn modelId="{E31B3099-697F-40EB-9CD4-94B17558C922}" type="presParOf" srcId="{C311D57A-D88C-4CA2-A6AE-8E5541E23564}" destId="{9E4B4BA6-FD7F-4ECC-9829-D1D99F601704}" srcOrd="5" destOrd="0" presId="urn:microsoft.com/office/officeart/2009/3/layout/StepUpProcess"/>
    <dgm:cxn modelId="{0E87C5B3-32D1-416F-A30B-12BA1956679C}" type="presParOf" srcId="{9E4B4BA6-FD7F-4ECC-9829-D1D99F601704}" destId="{701C9420-753E-4C03-AB06-A34DDE1F76DC}" srcOrd="0" destOrd="0" presId="urn:microsoft.com/office/officeart/2009/3/layout/StepUpProcess"/>
    <dgm:cxn modelId="{BA891EFB-BE92-4F9B-A16A-0C999EE0FDE3}" type="presParOf" srcId="{C311D57A-D88C-4CA2-A6AE-8E5541E23564}" destId="{8CEC9944-3EA1-4D03-BE48-34B57396027E}" srcOrd="6" destOrd="0" presId="urn:microsoft.com/office/officeart/2009/3/layout/StepUpProcess"/>
    <dgm:cxn modelId="{0DA06A06-6119-414C-A57A-CD4CC8B64F85}" type="presParOf" srcId="{8CEC9944-3EA1-4D03-BE48-34B57396027E}" destId="{6288F139-170E-4140-A9BA-D45E5336263E}" srcOrd="0" destOrd="0" presId="urn:microsoft.com/office/officeart/2009/3/layout/StepUpProcess"/>
    <dgm:cxn modelId="{CC3B339A-CB5C-46EA-9BC5-5017F9CD11BC}" type="presParOf" srcId="{8CEC9944-3EA1-4D03-BE48-34B57396027E}" destId="{3684FECE-E7AF-4735-B83D-2C890396E050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5B3B53-B27F-4F4F-ABA1-875DC65AC27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6C8E7A2-B242-42F6-AFD5-4F5127FF708A}">
      <dgm:prSet phldrT="[Текст]"/>
      <dgm:spPr/>
      <dgm:t>
        <a:bodyPr/>
        <a:lstStyle/>
        <a:p>
          <a:r>
            <a:rPr lang="ru-RU" dirty="0"/>
            <a:t>Фабрика обращений</a:t>
          </a:r>
        </a:p>
      </dgm:t>
    </dgm:pt>
    <dgm:pt modelId="{1E2B3166-D9B5-4F9F-A15F-BE496A45D5DD}" type="parTrans" cxnId="{07D166D0-480D-4527-8464-170370EBFE89}">
      <dgm:prSet/>
      <dgm:spPr/>
      <dgm:t>
        <a:bodyPr/>
        <a:lstStyle/>
        <a:p>
          <a:endParaRPr lang="ru-RU"/>
        </a:p>
      </dgm:t>
    </dgm:pt>
    <dgm:pt modelId="{C2751337-6915-40AD-A2F2-4EBF1C8D0479}" type="sibTrans" cxnId="{07D166D0-480D-4527-8464-170370EBFE89}">
      <dgm:prSet/>
      <dgm:spPr/>
      <dgm:t>
        <a:bodyPr/>
        <a:lstStyle/>
        <a:p>
          <a:endParaRPr lang="ru-RU"/>
        </a:p>
      </dgm:t>
    </dgm:pt>
    <dgm:pt modelId="{0E0E0C2B-5C67-4159-8524-ED4F2E216EB7}">
      <dgm:prSet phldrT="[Текст]"/>
      <dgm:spPr/>
      <dgm:t>
        <a:bodyPr/>
        <a:lstStyle/>
        <a:p>
          <a:r>
            <a:rPr lang="ru-RU" dirty="0"/>
            <a:t>Система, которая помогает слышать рынок и защищать потребителей</a:t>
          </a:r>
        </a:p>
      </dgm:t>
    </dgm:pt>
    <dgm:pt modelId="{1C48A841-48F9-4260-9FB7-8301DE400827}" type="parTrans" cxnId="{7A532C47-01F4-44D7-A897-28634A7EB020}">
      <dgm:prSet/>
      <dgm:spPr/>
      <dgm:t>
        <a:bodyPr/>
        <a:lstStyle/>
        <a:p>
          <a:endParaRPr lang="ru-RU"/>
        </a:p>
      </dgm:t>
    </dgm:pt>
    <dgm:pt modelId="{7C46C545-BBA2-499C-B256-4A49E2964090}" type="sibTrans" cxnId="{7A532C47-01F4-44D7-A897-28634A7EB020}">
      <dgm:prSet/>
      <dgm:spPr/>
      <dgm:t>
        <a:bodyPr/>
        <a:lstStyle/>
        <a:p>
          <a:endParaRPr lang="ru-RU"/>
        </a:p>
      </dgm:t>
    </dgm:pt>
    <dgm:pt modelId="{6F9BBE45-83A7-42DC-973E-4025693F0552}">
      <dgm:prSet phldrT="[Текст]"/>
      <dgm:spPr/>
      <dgm:t>
        <a:bodyPr/>
        <a:lstStyle/>
        <a:p>
          <a:r>
            <a:rPr lang="en-US" dirty="0"/>
            <a:t>QAINAR</a:t>
          </a:r>
          <a:endParaRPr lang="ru-RU" dirty="0"/>
        </a:p>
      </dgm:t>
    </dgm:pt>
    <dgm:pt modelId="{8B246900-1F7C-48D9-919E-ABA6A9577A90}" type="parTrans" cxnId="{4F62008E-972B-475C-B7FD-C6DDE57073A8}">
      <dgm:prSet/>
      <dgm:spPr/>
      <dgm:t>
        <a:bodyPr/>
        <a:lstStyle/>
        <a:p>
          <a:endParaRPr lang="ru-RU"/>
        </a:p>
      </dgm:t>
    </dgm:pt>
    <dgm:pt modelId="{B7723C00-BBAB-46BC-9E28-598DA076A4BC}" type="sibTrans" cxnId="{4F62008E-972B-475C-B7FD-C6DDE57073A8}">
      <dgm:prSet/>
      <dgm:spPr/>
      <dgm:t>
        <a:bodyPr/>
        <a:lstStyle/>
        <a:p>
          <a:endParaRPr lang="ru-RU"/>
        </a:p>
      </dgm:t>
    </dgm:pt>
    <dgm:pt modelId="{25B3C6C9-05B3-4E32-B254-9A0DD0BDB50A}">
      <dgm:prSet phldrT="[Текст]"/>
      <dgm:spPr/>
      <dgm:t>
        <a:bodyPr/>
        <a:lstStyle/>
        <a:p>
          <a:r>
            <a:rPr lang="ru-RU" dirty="0"/>
            <a:t>Цифровой щит финансового сектора для устойчивости и кибербезопасности</a:t>
          </a:r>
        </a:p>
      </dgm:t>
    </dgm:pt>
    <dgm:pt modelId="{F0EAADE5-5847-484C-B403-B6E5C3EEC638}" type="parTrans" cxnId="{325B69CC-E108-43A8-B15C-E8C8AAB72D08}">
      <dgm:prSet/>
      <dgm:spPr/>
      <dgm:t>
        <a:bodyPr/>
        <a:lstStyle/>
        <a:p>
          <a:endParaRPr lang="ru-RU"/>
        </a:p>
      </dgm:t>
    </dgm:pt>
    <dgm:pt modelId="{A049591A-B7E1-4697-BB10-EA953672831D}" type="sibTrans" cxnId="{325B69CC-E108-43A8-B15C-E8C8AAB72D08}">
      <dgm:prSet/>
      <dgm:spPr/>
      <dgm:t>
        <a:bodyPr/>
        <a:lstStyle/>
        <a:p>
          <a:endParaRPr lang="ru-RU"/>
        </a:p>
      </dgm:t>
    </dgm:pt>
    <dgm:pt modelId="{D76BAE18-F179-4BAD-A1FA-80B7E7ED1375}">
      <dgm:prSet phldrT="[Текст]"/>
      <dgm:spPr/>
      <dgm:t>
        <a:bodyPr/>
        <a:lstStyle/>
        <a:p>
          <a:r>
            <a:rPr lang="en-US"/>
            <a:t>FinAI</a:t>
          </a:r>
          <a:endParaRPr lang="ru-RU" dirty="0"/>
        </a:p>
      </dgm:t>
    </dgm:pt>
    <dgm:pt modelId="{60581688-E2F8-4337-9DCF-331C3B135495}" type="parTrans" cxnId="{1AC0CEF1-8B28-4108-84F5-8FB2732C1D6C}">
      <dgm:prSet/>
      <dgm:spPr/>
      <dgm:t>
        <a:bodyPr/>
        <a:lstStyle/>
        <a:p>
          <a:endParaRPr lang="ru-RU"/>
        </a:p>
      </dgm:t>
    </dgm:pt>
    <dgm:pt modelId="{9455B4C6-B6F8-48E4-A342-C13664358B62}" type="sibTrans" cxnId="{1AC0CEF1-8B28-4108-84F5-8FB2732C1D6C}">
      <dgm:prSet/>
      <dgm:spPr/>
      <dgm:t>
        <a:bodyPr/>
        <a:lstStyle/>
        <a:p>
          <a:endParaRPr lang="ru-RU"/>
        </a:p>
      </dgm:t>
    </dgm:pt>
    <dgm:pt modelId="{6C77E3C5-ED2F-468D-9DB2-CB990C808E21}">
      <dgm:prSet phldrT="[Текст]"/>
      <dgm:spPr/>
      <dgm:t>
        <a:bodyPr/>
        <a:lstStyle/>
        <a:p>
          <a:r>
            <a:rPr lang="ru-RU" dirty="0"/>
            <a:t>Единая надзорная платформа для принятия решений</a:t>
          </a:r>
        </a:p>
      </dgm:t>
    </dgm:pt>
    <dgm:pt modelId="{90D5A9DC-1F79-461D-A379-963A160A4DC1}" type="parTrans" cxnId="{EADAF5DC-CB26-43DB-BB46-1065DD576502}">
      <dgm:prSet/>
      <dgm:spPr/>
      <dgm:t>
        <a:bodyPr/>
        <a:lstStyle/>
        <a:p>
          <a:endParaRPr lang="ru-RU"/>
        </a:p>
      </dgm:t>
    </dgm:pt>
    <dgm:pt modelId="{C516418A-A9DD-4A2D-AA94-D52CF3A1209E}" type="sibTrans" cxnId="{EADAF5DC-CB26-43DB-BB46-1065DD576502}">
      <dgm:prSet/>
      <dgm:spPr/>
      <dgm:t>
        <a:bodyPr/>
        <a:lstStyle/>
        <a:p>
          <a:endParaRPr lang="ru-RU"/>
        </a:p>
      </dgm:t>
    </dgm:pt>
    <dgm:pt modelId="{0CD31CA1-2EAC-4FC3-8EB7-7171BEACC6CB}" type="pres">
      <dgm:prSet presAssocID="{695B3B53-B27F-4F4F-ABA1-875DC65AC27E}" presName="Name0" presStyleCnt="0">
        <dgm:presLayoutVars>
          <dgm:dir/>
          <dgm:animLvl val="lvl"/>
          <dgm:resizeHandles val="exact"/>
        </dgm:presLayoutVars>
      </dgm:prSet>
      <dgm:spPr/>
    </dgm:pt>
    <dgm:pt modelId="{4AD3F3F9-EBAF-4070-A64E-F0B64AD019D6}" type="pres">
      <dgm:prSet presAssocID="{16C8E7A2-B242-42F6-AFD5-4F5127FF708A}" presName="composite" presStyleCnt="0"/>
      <dgm:spPr/>
    </dgm:pt>
    <dgm:pt modelId="{25D40E0A-C7B0-40A9-A6C7-70F2DC348306}" type="pres">
      <dgm:prSet presAssocID="{16C8E7A2-B242-42F6-AFD5-4F5127FF708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2B01C50-EE20-4058-8EB9-A010F21D3A18}" type="pres">
      <dgm:prSet presAssocID="{16C8E7A2-B242-42F6-AFD5-4F5127FF708A}" presName="desTx" presStyleLbl="alignAccFollowNode1" presStyleIdx="0" presStyleCnt="3">
        <dgm:presLayoutVars>
          <dgm:bulletEnabled val="1"/>
        </dgm:presLayoutVars>
      </dgm:prSet>
      <dgm:spPr/>
    </dgm:pt>
    <dgm:pt modelId="{15DD5194-21D2-48C5-B307-A75A25532D7F}" type="pres">
      <dgm:prSet presAssocID="{C2751337-6915-40AD-A2F2-4EBF1C8D0479}" presName="space" presStyleCnt="0"/>
      <dgm:spPr/>
    </dgm:pt>
    <dgm:pt modelId="{FD6CACDF-052B-4D9A-83AA-AFA0102CE393}" type="pres">
      <dgm:prSet presAssocID="{D76BAE18-F179-4BAD-A1FA-80B7E7ED1375}" presName="composite" presStyleCnt="0"/>
      <dgm:spPr/>
    </dgm:pt>
    <dgm:pt modelId="{5E024545-F0A1-4830-9C8D-28A40B2D9878}" type="pres">
      <dgm:prSet presAssocID="{D76BAE18-F179-4BAD-A1FA-80B7E7ED137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D44B346-598B-4723-BA89-C0D03C6DA85E}" type="pres">
      <dgm:prSet presAssocID="{D76BAE18-F179-4BAD-A1FA-80B7E7ED1375}" presName="desTx" presStyleLbl="alignAccFollowNode1" presStyleIdx="1" presStyleCnt="3">
        <dgm:presLayoutVars>
          <dgm:bulletEnabled val="1"/>
        </dgm:presLayoutVars>
      </dgm:prSet>
      <dgm:spPr/>
    </dgm:pt>
    <dgm:pt modelId="{61D90C46-6555-4ADE-BD33-5FEA77122E7F}" type="pres">
      <dgm:prSet presAssocID="{9455B4C6-B6F8-48E4-A342-C13664358B62}" presName="space" presStyleCnt="0"/>
      <dgm:spPr/>
    </dgm:pt>
    <dgm:pt modelId="{E57794F7-0CDC-43B3-9AC0-C6F6A986F91D}" type="pres">
      <dgm:prSet presAssocID="{6F9BBE45-83A7-42DC-973E-4025693F0552}" presName="composite" presStyleCnt="0"/>
      <dgm:spPr/>
    </dgm:pt>
    <dgm:pt modelId="{82EADD1E-3F16-4324-AAE9-6E0F36E59F9D}" type="pres">
      <dgm:prSet presAssocID="{6F9BBE45-83A7-42DC-973E-4025693F055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743834A-5AEC-4569-B88E-8C6E7135D570}" type="pres">
      <dgm:prSet presAssocID="{6F9BBE45-83A7-42DC-973E-4025693F055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AEC4F20-74AD-48D1-A463-B91D011A0CBA}" type="presOf" srcId="{0E0E0C2B-5C67-4159-8524-ED4F2E216EB7}" destId="{E2B01C50-EE20-4058-8EB9-A010F21D3A18}" srcOrd="0" destOrd="0" presId="urn:microsoft.com/office/officeart/2005/8/layout/hList1"/>
    <dgm:cxn modelId="{5168505F-2CE2-4530-8310-F48788994A35}" type="presOf" srcId="{D76BAE18-F179-4BAD-A1FA-80B7E7ED1375}" destId="{5E024545-F0A1-4830-9C8D-28A40B2D9878}" srcOrd="0" destOrd="0" presId="urn:microsoft.com/office/officeart/2005/8/layout/hList1"/>
    <dgm:cxn modelId="{7A532C47-01F4-44D7-A897-28634A7EB020}" srcId="{16C8E7A2-B242-42F6-AFD5-4F5127FF708A}" destId="{0E0E0C2B-5C67-4159-8524-ED4F2E216EB7}" srcOrd="0" destOrd="0" parTransId="{1C48A841-48F9-4260-9FB7-8301DE400827}" sibTransId="{7C46C545-BBA2-499C-B256-4A49E2964090}"/>
    <dgm:cxn modelId="{62CC9A75-4987-46C1-8848-9AD1AC10D8CA}" type="presOf" srcId="{25B3C6C9-05B3-4E32-B254-9A0DD0BDB50A}" destId="{5743834A-5AEC-4569-B88E-8C6E7135D570}" srcOrd="0" destOrd="0" presId="urn:microsoft.com/office/officeart/2005/8/layout/hList1"/>
    <dgm:cxn modelId="{4F62008E-972B-475C-B7FD-C6DDE57073A8}" srcId="{695B3B53-B27F-4F4F-ABA1-875DC65AC27E}" destId="{6F9BBE45-83A7-42DC-973E-4025693F0552}" srcOrd="2" destOrd="0" parTransId="{8B246900-1F7C-48D9-919E-ABA6A9577A90}" sibTransId="{B7723C00-BBAB-46BC-9E28-598DA076A4BC}"/>
    <dgm:cxn modelId="{335188A8-CA34-41EA-88BC-CA44ED746076}" type="presOf" srcId="{6F9BBE45-83A7-42DC-973E-4025693F0552}" destId="{82EADD1E-3F16-4324-AAE9-6E0F36E59F9D}" srcOrd="0" destOrd="0" presId="urn:microsoft.com/office/officeart/2005/8/layout/hList1"/>
    <dgm:cxn modelId="{B4A033AF-F2F2-4D57-ADD9-A1384E1B50FE}" type="presOf" srcId="{16C8E7A2-B242-42F6-AFD5-4F5127FF708A}" destId="{25D40E0A-C7B0-40A9-A6C7-70F2DC348306}" srcOrd="0" destOrd="0" presId="urn:microsoft.com/office/officeart/2005/8/layout/hList1"/>
    <dgm:cxn modelId="{325B69CC-E108-43A8-B15C-E8C8AAB72D08}" srcId="{6F9BBE45-83A7-42DC-973E-4025693F0552}" destId="{25B3C6C9-05B3-4E32-B254-9A0DD0BDB50A}" srcOrd="0" destOrd="0" parTransId="{F0EAADE5-5847-484C-B403-B6E5C3EEC638}" sibTransId="{A049591A-B7E1-4697-BB10-EA953672831D}"/>
    <dgm:cxn modelId="{07D166D0-480D-4527-8464-170370EBFE89}" srcId="{695B3B53-B27F-4F4F-ABA1-875DC65AC27E}" destId="{16C8E7A2-B242-42F6-AFD5-4F5127FF708A}" srcOrd="0" destOrd="0" parTransId="{1E2B3166-D9B5-4F9F-A15F-BE496A45D5DD}" sibTransId="{C2751337-6915-40AD-A2F2-4EBF1C8D0479}"/>
    <dgm:cxn modelId="{44F4BCDC-70FD-491B-BF72-6F81F7F20EA9}" type="presOf" srcId="{695B3B53-B27F-4F4F-ABA1-875DC65AC27E}" destId="{0CD31CA1-2EAC-4FC3-8EB7-7171BEACC6CB}" srcOrd="0" destOrd="0" presId="urn:microsoft.com/office/officeart/2005/8/layout/hList1"/>
    <dgm:cxn modelId="{EADAF5DC-CB26-43DB-BB46-1065DD576502}" srcId="{D76BAE18-F179-4BAD-A1FA-80B7E7ED1375}" destId="{6C77E3C5-ED2F-468D-9DB2-CB990C808E21}" srcOrd="0" destOrd="0" parTransId="{90D5A9DC-1F79-461D-A379-963A160A4DC1}" sibTransId="{C516418A-A9DD-4A2D-AA94-D52CF3A1209E}"/>
    <dgm:cxn modelId="{25FB47E4-97D2-4F0E-AB18-50FF1000A7A1}" type="presOf" srcId="{6C77E3C5-ED2F-468D-9DB2-CB990C808E21}" destId="{6D44B346-598B-4723-BA89-C0D03C6DA85E}" srcOrd="0" destOrd="0" presId="urn:microsoft.com/office/officeart/2005/8/layout/hList1"/>
    <dgm:cxn modelId="{1AC0CEF1-8B28-4108-84F5-8FB2732C1D6C}" srcId="{695B3B53-B27F-4F4F-ABA1-875DC65AC27E}" destId="{D76BAE18-F179-4BAD-A1FA-80B7E7ED1375}" srcOrd="1" destOrd="0" parTransId="{60581688-E2F8-4337-9DCF-331C3B135495}" sibTransId="{9455B4C6-B6F8-48E4-A342-C13664358B62}"/>
    <dgm:cxn modelId="{39D6CF95-EF86-4E5D-86C1-58CBD55A7625}" type="presParOf" srcId="{0CD31CA1-2EAC-4FC3-8EB7-7171BEACC6CB}" destId="{4AD3F3F9-EBAF-4070-A64E-F0B64AD019D6}" srcOrd="0" destOrd="0" presId="urn:microsoft.com/office/officeart/2005/8/layout/hList1"/>
    <dgm:cxn modelId="{300CB0F8-126D-49E3-9481-3B20974E01B7}" type="presParOf" srcId="{4AD3F3F9-EBAF-4070-A64E-F0B64AD019D6}" destId="{25D40E0A-C7B0-40A9-A6C7-70F2DC348306}" srcOrd="0" destOrd="0" presId="urn:microsoft.com/office/officeart/2005/8/layout/hList1"/>
    <dgm:cxn modelId="{AA742102-CD4B-4A4F-8AE8-4C34D2ACF215}" type="presParOf" srcId="{4AD3F3F9-EBAF-4070-A64E-F0B64AD019D6}" destId="{E2B01C50-EE20-4058-8EB9-A010F21D3A18}" srcOrd="1" destOrd="0" presId="urn:microsoft.com/office/officeart/2005/8/layout/hList1"/>
    <dgm:cxn modelId="{3FC270B2-A071-45C3-97ED-0DE30456A53A}" type="presParOf" srcId="{0CD31CA1-2EAC-4FC3-8EB7-7171BEACC6CB}" destId="{15DD5194-21D2-48C5-B307-A75A25532D7F}" srcOrd="1" destOrd="0" presId="urn:microsoft.com/office/officeart/2005/8/layout/hList1"/>
    <dgm:cxn modelId="{52542997-12BB-445D-8642-06C84E8239BF}" type="presParOf" srcId="{0CD31CA1-2EAC-4FC3-8EB7-7171BEACC6CB}" destId="{FD6CACDF-052B-4D9A-83AA-AFA0102CE393}" srcOrd="2" destOrd="0" presId="urn:microsoft.com/office/officeart/2005/8/layout/hList1"/>
    <dgm:cxn modelId="{E57185B3-5DFF-4E61-8D9A-F2D846AE93A7}" type="presParOf" srcId="{FD6CACDF-052B-4D9A-83AA-AFA0102CE393}" destId="{5E024545-F0A1-4830-9C8D-28A40B2D9878}" srcOrd="0" destOrd="0" presId="urn:microsoft.com/office/officeart/2005/8/layout/hList1"/>
    <dgm:cxn modelId="{064FA078-C7AF-43E1-A7D8-F7BC0F97BF5C}" type="presParOf" srcId="{FD6CACDF-052B-4D9A-83AA-AFA0102CE393}" destId="{6D44B346-598B-4723-BA89-C0D03C6DA85E}" srcOrd="1" destOrd="0" presId="urn:microsoft.com/office/officeart/2005/8/layout/hList1"/>
    <dgm:cxn modelId="{CDE17631-2D19-4EF0-94F4-D9C0C96365C0}" type="presParOf" srcId="{0CD31CA1-2EAC-4FC3-8EB7-7171BEACC6CB}" destId="{61D90C46-6555-4ADE-BD33-5FEA77122E7F}" srcOrd="3" destOrd="0" presId="urn:microsoft.com/office/officeart/2005/8/layout/hList1"/>
    <dgm:cxn modelId="{A2D13421-F390-4285-806B-C12DF2302330}" type="presParOf" srcId="{0CD31CA1-2EAC-4FC3-8EB7-7171BEACC6CB}" destId="{E57794F7-0CDC-43B3-9AC0-C6F6A986F91D}" srcOrd="4" destOrd="0" presId="urn:microsoft.com/office/officeart/2005/8/layout/hList1"/>
    <dgm:cxn modelId="{29507DCB-AE26-496C-B9D1-F1CC7F0EF9AA}" type="presParOf" srcId="{E57794F7-0CDC-43B3-9AC0-C6F6A986F91D}" destId="{82EADD1E-3F16-4324-AAE9-6E0F36E59F9D}" srcOrd="0" destOrd="0" presId="urn:microsoft.com/office/officeart/2005/8/layout/hList1"/>
    <dgm:cxn modelId="{7EA2AFE4-B5DE-4D7C-9986-F9E40549396D}" type="presParOf" srcId="{E57794F7-0CDC-43B3-9AC0-C6F6A986F91D}" destId="{5743834A-5AEC-4569-B88E-8C6E7135D570}" srcOrd="1" destOrd="0" presId="urn:microsoft.com/office/officeart/2005/8/layout/hList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5B3B53-B27F-4F4F-ABA1-875DC65AC27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6C8E7A2-B242-42F6-AFD5-4F5127FF708A}">
      <dgm:prSet phldrT="[Текст]"/>
      <dgm:spPr/>
      <dgm:t>
        <a:bodyPr/>
        <a:lstStyle/>
        <a:p>
          <a:r>
            <a:rPr lang="ru-RU" dirty="0"/>
            <a:t>Фабрика обращений</a:t>
          </a:r>
        </a:p>
      </dgm:t>
    </dgm:pt>
    <dgm:pt modelId="{1E2B3166-D9B5-4F9F-A15F-BE496A45D5DD}" type="parTrans" cxnId="{07D166D0-480D-4527-8464-170370EBFE89}">
      <dgm:prSet/>
      <dgm:spPr/>
      <dgm:t>
        <a:bodyPr/>
        <a:lstStyle/>
        <a:p>
          <a:endParaRPr lang="ru-RU"/>
        </a:p>
      </dgm:t>
    </dgm:pt>
    <dgm:pt modelId="{C2751337-6915-40AD-A2F2-4EBF1C8D0479}" type="sibTrans" cxnId="{07D166D0-480D-4527-8464-170370EBFE89}">
      <dgm:prSet/>
      <dgm:spPr/>
      <dgm:t>
        <a:bodyPr/>
        <a:lstStyle/>
        <a:p>
          <a:endParaRPr lang="ru-RU"/>
        </a:p>
      </dgm:t>
    </dgm:pt>
    <dgm:pt modelId="{0E0E0C2B-5C67-4159-8524-ED4F2E216EB7}">
      <dgm:prSet phldrT="[Текст]"/>
      <dgm:spPr/>
      <dgm:t>
        <a:bodyPr/>
        <a:lstStyle/>
        <a:p>
          <a:r>
            <a:rPr lang="ru-RU" dirty="0"/>
            <a:t>Система, которая помогает слышать рынок и защищать потребителей</a:t>
          </a:r>
        </a:p>
      </dgm:t>
    </dgm:pt>
    <dgm:pt modelId="{1C48A841-48F9-4260-9FB7-8301DE400827}" type="parTrans" cxnId="{7A532C47-01F4-44D7-A897-28634A7EB020}">
      <dgm:prSet/>
      <dgm:spPr/>
      <dgm:t>
        <a:bodyPr/>
        <a:lstStyle/>
        <a:p>
          <a:endParaRPr lang="ru-RU"/>
        </a:p>
      </dgm:t>
    </dgm:pt>
    <dgm:pt modelId="{7C46C545-BBA2-499C-B256-4A49E2964090}" type="sibTrans" cxnId="{7A532C47-01F4-44D7-A897-28634A7EB020}">
      <dgm:prSet/>
      <dgm:spPr/>
      <dgm:t>
        <a:bodyPr/>
        <a:lstStyle/>
        <a:p>
          <a:endParaRPr lang="ru-RU"/>
        </a:p>
      </dgm:t>
    </dgm:pt>
    <dgm:pt modelId="{6F9BBE45-83A7-42DC-973E-4025693F0552}">
      <dgm:prSet phldrT="[Текст]"/>
      <dgm:spPr/>
      <dgm:t>
        <a:bodyPr/>
        <a:lstStyle/>
        <a:p>
          <a:r>
            <a:rPr lang="en-US" dirty="0"/>
            <a:t>QAINAR</a:t>
          </a:r>
          <a:endParaRPr lang="ru-RU" dirty="0"/>
        </a:p>
      </dgm:t>
    </dgm:pt>
    <dgm:pt modelId="{8B246900-1F7C-48D9-919E-ABA6A9577A90}" type="parTrans" cxnId="{4F62008E-972B-475C-B7FD-C6DDE57073A8}">
      <dgm:prSet/>
      <dgm:spPr/>
      <dgm:t>
        <a:bodyPr/>
        <a:lstStyle/>
        <a:p>
          <a:endParaRPr lang="ru-RU"/>
        </a:p>
      </dgm:t>
    </dgm:pt>
    <dgm:pt modelId="{B7723C00-BBAB-46BC-9E28-598DA076A4BC}" type="sibTrans" cxnId="{4F62008E-972B-475C-B7FD-C6DDE57073A8}">
      <dgm:prSet/>
      <dgm:spPr/>
      <dgm:t>
        <a:bodyPr/>
        <a:lstStyle/>
        <a:p>
          <a:endParaRPr lang="ru-RU"/>
        </a:p>
      </dgm:t>
    </dgm:pt>
    <dgm:pt modelId="{25B3C6C9-05B3-4E32-B254-9A0DD0BDB50A}">
      <dgm:prSet phldrT="[Текст]"/>
      <dgm:spPr/>
      <dgm:t>
        <a:bodyPr/>
        <a:lstStyle/>
        <a:p>
          <a:r>
            <a:rPr lang="ru-RU" dirty="0"/>
            <a:t>Цифровой щит финансового сектора для устойчивости и кибербезопасности</a:t>
          </a:r>
        </a:p>
      </dgm:t>
    </dgm:pt>
    <dgm:pt modelId="{F0EAADE5-5847-484C-B403-B6E5C3EEC638}" type="parTrans" cxnId="{325B69CC-E108-43A8-B15C-E8C8AAB72D08}">
      <dgm:prSet/>
      <dgm:spPr/>
      <dgm:t>
        <a:bodyPr/>
        <a:lstStyle/>
        <a:p>
          <a:endParaRPr lang="ru-RU"/>
        </a:p>
      </dgm:t>
    </dgm:pt>
    <dgm:pt modelId="{A049591A-B7E1-4697-BB10-EA953672831D}" type="sibTrans" cxnId="{325B69CC-E108-43A8-B15C-E8C8AAB72D08}">
      <dgm:prSet/>
      <dgm:spPr/>
      <dgm:t>
        <a:bodyPr/>
        <a:lstStyle/>
        <a:p>
          <a:endParaRPr lang="ru-RU"/>
        </a:p>
      </dgm:t>
    </dgm:pt>
    <dgm:pt modelId="{D76BAE18-F179-4BAD-A1FA-80B7E7ED1375}">
      <dgm:prSet phldrT="[Текст]"/>
      <dgm:spPr/>
      <dgm:t>
        <a:bodyPr/>
        <a:lstStyle/>
        <a:p>
          <a:r>
            <a:rPr lang="en-US"/>
            <a:t>FinAI</a:t>
          </a:r>
          <a:endParaRPr lang="ru-RU" dirty="0"/>
        </a:p>
      </dgm:t>
    </dgm:pt>
    <dgm:pt modelId="{60581688-E2F8-4337-9DCF-331C3B135495}" type="parTrans" cxnId="{1AC0CEF1-8B28-4108-84F5-8FB2732C1D6C}">
      <dgm:prSet/>
      <dgm:spPr/>
      <dgm:t>
        <a:bodyPr/>
        <a:lstStyle/>
        <a:p>
          <a:endParaRPr lang="ru-RU"/>
        </a:p>
      </dgm:t>
    </dgm:pt>
    <dgm:pt modelId="{9455B4C6-B6F8-48E4-A342-C13664358B62}" type="sibTrans" cxnId="{1AC0CEF1-8B28-4108-84F5-8FB2732C1D6C}">
      <dgm:prSet/>
      <dgm:spPr/>
      <dgm:t>
        <a:bodyPr/>
        <a:lstStyle/>
        <a:p>
          <a:endParaRPr lang="ru-RU"/>
        </a:p>
      </dgm:t>
    </dgm:pt>
    <dgm:pt modelId="{6C77E3C5-ED2F-468D-9DB2-CB990C808E21}">
      <dgm:prSet phldrT="[Текст]"/>
      <dgm:spPr/>
      <dgm:t>
        <a:bodyPr/>
        <a:lstStyle/>
        <a:p>
          <a:r>
            <a:rPr lang="ru-RU" dirty="0"/>
            <a:t>Единая платформа для принятия решений</a:t>
          </a:r>
        </a:p>
      </dgm:t>
    </dgm:pt>
    <dgm:pt modelId="{90D5A9DC-1F79-461D-A379-963A160A4DC1}" type="parTrans" cxnId="{EADAF5DC-CB26-43DB-BB46-1065DD576502}">
      <dgm:prSet/>
      <dgm:spPr/>
      <dgm:t>
        <a:bodyPr/>
        <a:lstStyle/>
        <a:p>
          <a:endParaRPr lang="ru-RU"/>
        </a:p>
      </dgm:t>
    </dgm:pt>
    <dgm:pt modelId="{C516418A-A9DD-4A2D-AA94-D52CF3A1209E}" type="sibTrans" cxnId="{EADAF5DC-CB26-43DB-BB46-1065DD576502}">
      <dgm:prSet/>
      <dgm:spPr/>
      <dgm:t>
        <a:bodyPr/>
        <a:lstStyle/>
        <a:p>
          <a:endParaRPr lang="ru-RU"/>
        </a:p>
      </dgm:t>
    </dgm:pt>
    <dgm:pt modelId="{0CD31CA1-2EAC-4FC3-8EB7-7171BEACC6CB}" type="pres">
      <dgm:prSet presAssocID="{695B3B53-B27F-4F4F-ABA1-875DC65AC27E}" presName="Name0" presStyleCnt="0">
        <dgm:presLayoutVars>
          <dgm:dir/>
          <dgm:animLvl val="lvl"/>
          <dgm:resizeHandles val="exact"/>
        </dgm:presLayoutVars>
      </dgm:prSet>
      <dgm:spPr/>
    </dgm:pt>
    <dgm:pt modelId="{4AD3F3F9-EBAF-4070-A64E-F0B64AD019D6}" type="pres">
      <dgm:prSet presAssocID="{16C8E7A2-B242-42F6-AFD5-4F5127FF708A}" presName="composite" presStyleCnt="0"/>
      <dgm:spPr/>
    </dgm:pt>
    <dgm:pt modelId="{25D40E0A-C7B0-40A9-A6C7-70F2DC348306}" type="pres">
      <dgm:prSet presAssocID="{16C8E7A2-B242-42F6-AFD5-4F5127FF708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2B01C50-EE20-4058-8EB9-A010F21D3A18}" type="pres">
      <dgm:prSet presAssocID="{16C8E7A2-B242-42F6-AFD5-4F5127FF708A}" presName="desTx" presStyleLbl="alignAccFollowNode1" presStyleIdx="0" presStyleCnt="3">
        <dgm:presLayoutVars>
          <dgm:bulletEnabled val="1"/>
        </dgm:presLayoutVars>
      </dgm:prSet>
      <dgm:spPr/>
    </dgm:pt>
    <dgm:pt modelId="{15DD5194-21D2-48C5-B307-A75A25532D7F}" type="pres">
      <dgm:prSet presAssocID="{C2751337-6915-40AD-A2F2-4EBF1C8D0479}" presName="space" presStyleCnt="0"/>
      <dgm:spPr/>
    </dgm:pt>
    <dgm:pt modelId="{FD6CACDF-052B-4D9A-83AA-AFA0102CE393}" type="pres">
      <dgm:prSet presAssocID="{D76BAE18-F179-4BAD-A1FA-80B7E7ED1375}" presName="composite" presStyleCnt="0"/>
      <dgm:spPr/>
    </dgm:pt>
    <dgm:pt modelId="{5E024545-F0A1-4830-9C8D-28A40B2D9878}" type="pres">
      <dgm:prSet presAssocID="{D76BAE18-F179-4BAD-A1FA-80B7E7ED137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D44B346-598B-4723-BA89-C0D03C6DA85E}" type="pres">
      <dgm:prSet presAssocID="{D76BAE18-F179-4BAD-A1FA-80B7E7ED1375}" presName="desTx" presStyleLbl="alignAccFollowNode1" presStyleIdx="1" presStyleCnt="3">
        <dgm:presLayoutVars>
          <dgm:bulletEnabled val="1"/>
        </dgm:presLayoutVars>
      </dgm:prSet>
      <dgm:spPr/>
    </dgm:pt>
    <dgm:pt modelId="{61D90C46-6555-4ADE-BD33-5FEA77122E7F}" type="pres">
      <dgm:prSet presAssocID="{9455B4C6-B6F8-48E4-A342-C13664358B62}" presName="space" presStyleCnt="0"/>
      <dgm:spPr/>
    </dgm:pt>
    <dgm:pt modelId="{E57794F7-0CDC-43B3-9AC0-C6F6A986F91D}" type="pres">
      <dgm:prSet presAssocID="{6F9BBE45-83A7-42DC-973E-4025693F0552}" presName="composite" presStyleCnt="0"/>
      <dgm:spPr/>
    </dgm:pt>
    <dgm:pt modelId="{82EADD1E-3F16-4324-AAE9-6E0F36E59F9D}" type="pres">
      <dgm:prSet presAssocID="{6F9BBE45-83A7-42DC-973E-4025693F055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743834A-5AEC-4569-B88E-8C6E7135D570}" type="pres">
      <dgm:prSet presAssocID="{6F9BBE45-83A7-42DC-973E-4025693F055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AEC4F20-74AD-48D1-A463-B91D011A0CBA}" type="presOf" srcId="{0E0E0C2B-5C67-4159-8524-ED4F2E216EB7}" destId="{E2B01C50-EE20-4058-8EB9-A010F21D3A18}" srcOrd="0" destOrd="0" presId="urn:microsoft.com/office/officeart/2005/8/layout/hList1"/>
    <dgm:cxn modelId="{5168505F-2CE2-4530-8310-F48788994A35}" type="presOf" srcId="{D76BAE18-F179-4BAD-A1FA-80B7E7ED1375}" destId="{5E024545-F0A1-4830-9C8D-28A40B2D9878}" srcOrd="0" destOrd="0" presId="urn:microsoft.com/office/officeart/2005/8/layout/hList1"/>
    <dgm:cxn modelId="{7A532C47-01F4-44D7-A897-28634A7EB020}" srcId="{16C8E7A2-B242-42F6-AFD5-4F5127FF708A}" destId="{0E0E0C2B-5C67-4159-8524-ED4F2E216EB7}" srcOrd="0" destOrd="0" parTransId="{1C48A841-48F9-4260-9FB7-8301DE400827}" sibTransId="{7C46C545-BBA2-499C-B256-4A49E2964090}"/>
    <dgm:cxn modelId="{62CC9A75-4987-46C1-8848-9AD1AC10D8CA}" type="presOf" srcId="{25B3C6C9-05B3-4E32-B254-9A0DD0BDB50A}" destId="{5743834A-5AEC-4569-B88E-8C6E7135D570}" srcOrd="0" destOrd="0" presId="urn:microsoft.com/office/officeart/2005/8/layout/hList1"/>
    <dgm:cxn modelId="{4F62008E-972B-475C-B7FD-C6DDE57073A8}" srcId="{695B3B53-B27F-4F4F-ABA1-875DC65AC27E}" destId="{6F9BBE45-83A7-42DC-973E-4025693F0552}" srcOrd="2" destOrd="0" parTransId="{8B246900-1F7C-48D9-919E-ABA6A9577A90}" sibTransId="{B7723C00-BBAB-46BC-9E28-598DA076A4BC}"/>
    <dgm:cxn modelId="{335188A8-CA34-41EA-88BC-CA44ED746076}" type="presOf" srcId="{6F9BBE45-83A7-42DC-973E-4025693F0552}" destId="{82EADD1E-3F16-4324-AAE9-6E0F36E59F9D}" srcOrd="0" destOrd="0" presId="urn:microsoft.com/office/officeart/2005/8/layout/hList1"/>
    <dgm:cxn modelId="{B4A033AF-F2F2-4D57-ADD9-A1384E1B50FE}" type="presOf" srcId="{16C8E7A2-B242-42F6-AFD5-4F5127FF708A}" destId="{25D40E0A-C7B0-40A9-A6C7-70F2DC348306}" srcOrd="0" destOrd="0" presId="urn:microsoft.com/office/officeart/2005/8/layout/hList1"/>
    <dgm:cxn modelId="{325B69CC-E108-43A8-B15C-E8C8AAB72D08}" srcId="{6F9BBE45-83A7-42DC-973E-4025693F0552}" destId="{25B3C6C9-05B3-4E32-B254-9A0DD0BDB50A}" srcOrd="0" destOrd="0" parTransId="{F0EAADE5-5847-484C-B403-B6E5C3EEC638}" sibTransId="{A049591A-B7E1-4697-BB10-EA953672831D}"/>
    <dgm:cxn modelId="{07D166D0-480D-4527-8464-170370EBFE89}" srcId="{695B3B53-B27F-4F4F-ABA1-875DC65AC27E}" destId="{16C8E7A2-B242-42F6-AFD5-4F5127FF708A}" srcOrd="0" destOrd="0" parTransId="{1E2B3166-D9B5-4F9F-A15F-BE496A45D5DD}" sibTransId="{C2751337-6915-40AD-A2F2-4EBF1C8D0479}"/>
    <dgm:cxn modelId="{44F4BCDC-70FD-491B-BF72-6F81F7F20EA9}" type="presOf" srcId="{695B3B53-B27F-4F4F-ABA1-875DC65AC27E}" destId="{0CD31CA1-2EAC-4FC3-8EB7-7171BEACC6CB}" srcOrd="0" destOrd="0" presId="urn:microsoft.com/office/officeart/2005/8/layout/hList1"/>
    <dgm:cxn modelId="{EADAF5DC-CB26-43DB-BB46-1065DD576502}" srcId="{D76BAE18-F179-4BAD-A1FA-80B7E7ED1375}" destId="{6C77E3C5-ED2F-468D-9DB2-CB990C808E21}" srcOrd="0" destOrd="0" parTransId="{90D5A9DC-1F79-461D-A379-963A160A4DC1}" sibTransId="{C516418A-A9DD-4A2D-AA94-D52CF3A1209E}"/>
    <dgm:cxn modelId="{25FB47E4-97D2-4F0E-AB18-50FF1000A7A1}" type="presOf" srcId="{6C77E3C5-ED2F-468D-9DB2-CB990C808E21}" destId="{6D44B346-598B-4723-BA89-C0D03C6DA85E}" srcOrd="0" destOrd="0" presId="urn:microsoft.com/office/officeart/2005/8/layout/hList1"/>
    <dgm:cxn modelId="{1AC0CEF1-8B28-4108-84F5-8FB2732C1D6C}" srcId="{695B3B53-B27F-4F4F-ABA1-875DC65AC27E}" destId="{D76BAE18-F179-4BAD-A1FA-80B7E7ED1375}" srcOrd="1" destOrd="0" parTransId="{60581688-E2F8-4337-9DCF-331C3B135495}" sibTransId="{9455B4C6-B6F8-48E4-A342-C13664358B62}"/>
    <dgm:cxn modelId="{39D6CF95-EF86-4E5D-86C1-58CBD55A7625}" type="presParOf" srcId="{0CD31CA1-2EAC-4FC3-8EB7-7171BEACC6CB}" destId="{4AD3F3F9-EBAF-4070-A64E-F0B64AD019D6}" srcOrd="0" destOrd="0" presId="urn:microsoft.com/office/officeart/2005/8/layout/hList1"/>
    <dgm:cxn modelId="{300CB0F8-126D-49E3-9481-3B20974E01B7}" type="presParOf" srcId="{4AD3F3F9-EBAF-4070-A64E-F0B64AD019D6}" destId="{25D40E0A-C7B0-40A9-A6C7-70F2DC348306}" srcOrd="0" destOrd="0" presId="urn:microsoft.com/office/officeart/2005/8/layout/hList1"/>
    <dgm:cxn modelId="{AA742102-CD4B-4A4F-8AE8-4C34D2ACF215}" type="presParOf" srcId="{4AD3F3F9-EBAF-4070-A64E-F0B64AD019D6}" destId="{E2B01C50-EE20-4058-8EB9-A010F21D3A18}" srcOrd="1" destOrd="0" presId="urn:microsoft.com/office/officeart/2005/8/layout/hList1"/>
    <dgm:cxn modelId="{3FC270B2-A071-45C3-97ED-0DE30456A53A}" type="presParOf" srcId="{0CD31CA1-2EAC-4FC3-8EB7-7171BEACC6CB}" destId="{15DD5194-21D2-48C5-B307-A75A25532D7F}" srcOrd="1" destOrd="0" presId="urn:microsoft.com/office/officeart/2005/8/layout/hList1"/>
    <dgm:cxn modelId="{52542997-12BB-445D-8642-06C84E8239BF}" type="presParOf" srcId="{0CD31CA1-2EAC-4FC3-8EB7-7171BEACC6CB}" destId="{FD6CACDF-052B-4D9A-83AA-AFA0102CE393}" srcOrd="2" destOrd="0" presId="urn:microsoft.com/office/officeart/2005/8/layout/hList1"/>
    <dgm:cxn modelId="{E57185B3-5DFF-4E61-8D9A-F2D846AE93A7}" type="presParOf" srcId="{FD6CACDF-052B-4D9A-83AA-AFA0102CE393}" destId="{5E024545-F0A1-4830-9C8D-28A40B2D9878}" srcOrd="0" destOrd="0" presId="urn:microsoft.com/office/officeart/2005/8/layout/hList1"/>
    <dgm:cxn modelId="{064FA078-C7AF-43E1-A7D8-F7BC0F97BF5C}" type="presParOf" srcId="{FD6CACDF-052B-4D9A-83AA-AFA0102CE393}" destId="{6D44B346-598B-4723-BA89-C0D03C6DA85E}" srcOrd="1" destOrd="0" presId="urn:microsoft.com/office/officeart/2005/8/layout/hList1"/>
    <dgm:cxn modelId="{CDE17631-2D19-4EF0-94F4-D9C0C96365C0}" type="presParOf" srcId="{0CD31CA1-2EAC-4FC3-8EB7-7171BEACC6CB}" destId="{61D90C46-6555-4ADE-BD33-5FEA77122E7F}" srcOrd="3" destOrd="0" presId="urn:microsoft.com/office/officeart/2005/8/layout/hList1"/>
    <dgm:cxn modelId="{A2D13421-F390-4285-806B-C12DF2302330}" type="presParOf" srcId="{0CD31CA1-2EAC-4FC3-8EB7-7171BEACC6CB}" destId="{E57794F7-0CDC-43B3-9AC0-C6F6A986F91D}" srcOrd="4" destOrd="0" presId="urn:microsoft.com/office/officeart/2005/8/layout/hList1"/>
    <dgm:cxn modelId="{29507DCB-AE26-496C-B9D1-F1CC7F0EF9AA}" type="presParOf" srcId="{E57794F7-0CDC-43B3-9AC0-C6F6A986F91D}" destId="{82EADD1E-3F16-4324-AAE9-6E0F36E59F9D}" srcOrd="0" destOrd="0" presId="urn:microsoft.com/office/officeart/2005/8/layout/hList1"/>
    <dgm:cxn modelId="{7EA2AFE4-B5DE-4D7C-9986-F9E40549396D}" type="presParOf" srcId="{E57794F7-0CDC-43B3-9AC0-C6F6A986F91D}" destId="{5743834A-5AEC-4569-B88E-8C6E7135D57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5B3B53-B27F-4F4F-ABA1-875DC65AC27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6C8E7A2-B242-42F6-AFD5-4F5127FF708A}">
      <dgm:prSet phldrT="[Текст]"/>
      <dgm:spPr/>
      <dgm:t>
        <a:bodyPr/>
        <a:lstStyle/>
        <a:p>
          <a:r>
            <a:rPr lang="ru-RU" dirty="0"/>
            <a:t>Фабрика обращений</a:t>
          </a:r>
        </a:p>
      </dgm:t>
    </dgm:pt>
    <dgm:pt modelId="{1E2B3166-D9B5-4F9F-A15F-BE496A45D5DD}" type="parTrans" cxnId="{07D166D0-480D-4527-8464-170370EBFE89}">
      <dgm:prSet/>
      <dgm:spPr/>
      <dgm:t>
        <a:bodyPr/>
        <a:lstStyle/>
        <a:p>
          <a:endParaRPr lang="ru-RU"/>
        </a:p>
      </dgm:t>
    </dgm:pt>
    <dgm:pt modelId="{C2751337-6915-40AD-A2F2-4EBF1C8D0479}" type="sibTrans" cxnId="{07D166D0-480D-4527-8464-170370EBFE89}">
      <dgm:prSet/>
      <dgm:spPr/>
      <dgm:t>
        <a:bodyPr/>
        <a:lstStyle/>
        <a:p>
          <a:endParaRPr lang="ru-RU"/>
        </a:p>
      </dgm:t>
    </dgm:pt>
    <dgm:pt modelId="{0E0E0C2B-5C67-4159-8524-ED4F2E216EB7}">
      <dgm:prSet phldrT="[Текст]"/>
      <dgm:spPr/>
      <dgm:t>
        <a:bodyPr/>
        <a:lstStyle/>
        <a:p>
          <a:r>
            <a:rPr lang="ru-RU" dirty="0"/>
            <a:t>Система, которая помогает слышать рынок и защищать потребителей</a:t>
          </a:r>
        </a:p>
      </dgm:t>
    </dgm:pt>
    <dgm:pt modelId="{1C48A841-48F9-4260-9FB7-8301DE400827}" type="parTrans" cxnId="{7A532C47-01F4-44D7-A897-28634A7EB020}">
      <dgm:prSet/>
      <dgm:spPr/>
      <dgm:t>
        <a:bodyPr/>
        <a:lstStyle/>
        <a:p>
          <a:endParaRPr lang="ru-RU"/>
        </a:p>
      </dgm:t>
    </dgm:pt>
    <dgm:pt modelId="{7C46C545-BBA2-499C-B256-4A49E2964090}" type="sibTrans" cxnId="{7A532C47-01F4-44D7-A897-28634A7EB020}">
      <dgm:prSet/>
      <dgm:spPr/>
      <dgm:t>
        <a:bodyPr/>
        <a:lstStyle/>
        <a:p>
          <a:endParaRPr lang="ru-RU"/>
        </a:p>
      </dgm:t>
    </dgm:pt>
    <dgm:pt modelId="{6F9BBE45-83A7-42DC-973E-4025693F0552}">
      <dgm:prSet phldrT="[Текст]"/>
      <dgm:spPr/>
      <dgm:t>
        <a:bodyPr/>
        <a:lstStyle/>
        <a:p>
          <a:r>
            <a:rPr lang="en-US" dirty="0"/>
            <a:t>QAINAR</a:t>
          </a:r>
          <a:endParaRPr lang="ru-RU" dirty="0"/>
        </a:p>
      </dgm:t>
    </dgm:pt>
    <dgm:pt modelId="{8B246900-1F7C-48D9-919E-ABA6A9577A90}" type="parTrans" cxnId="{4F62008E-972B-475C-B7FD-C6DDE57073A8}">
      <dgm:prSet/>
      <dgm:spPr/>
      <dgm:t>
        <a:bodyPr/>
        <a:lstStyle/>
        <a:p>
          <a:endParaRPr lang="ru-RU"/>
        </a:p>
      </dgm:t>
    </dgm:pt>
    <dgm:pt modelId="{B7723C00-BBAB-46BC-9E28-598DA076A4BC}" type="sibTrans" cxnId="{4F62008E-972B-475C-B7FD-C6DDE57073A8}">
      <dgm:prSet/>
      <dgm:spPr/>
      <dgm:t>
        <a:bodyPr/>
        <a:lstStyle/>
        <a:p>
          <a:endParaRPr lang="ru-RU"/>
        </a:p>
      </dgm:t>
    </dgm:pt>
    <dgm:pt modelId="{25B3C6C9-05B3-4E32-B254-9A0DD0BDB50A}">
      <dgm:prSet phldrT="[Текст]"/>
      <dgm:spPr/>
      <dgm:t>
        <a:bodyPr/>
        <a:lstStyle/>
        <a:p>
          <a:r>
            <a:rPr lang="ru-RU" dirty="0"/>
            <a:t>Цифровой щит финансового сектора для устойчивости и кибербезопасности</a:t>
          </a:r>
        </a:p>
      </dgm:t>
    </dgm:pt>
    <dgm:pt modelId="{F0EAADE5-5847-484C-B403-B6E5C3EEC638}" type="parTrans" cxnId="{325B69CC-E108-43A8-B15C-E8C8AAB72D08}">
      <dgm:prSet/>
      <dgm:spPr/>
      <dgm:t>
        <a:bodyPr/>
        <a:lstStyle/>
        <a:p>
          <a:endParaRPr lang="ru-RU"/>
        </a:p>
      </dgm:t>
    </dgm:pt>
    <dgm:pt modelId="{A049591A-B7E1-4697-BB10-EA953672831D}" type="sibTrans" cxnId="{325B69CC-E108-43A8-B15C-E8C8AAB72D08}">
      <dgm:prSet/>
      <dgm:spPr/>
      <dgm:t>
        <a:bodyPr/>
        <a:lstStyle/>
        <a:p>
          <a:endParaRPr lang="ru-RU"/>
        </a:p>
      </dgm:t>
    </dgm:pt>
    <dgm:pt modelId="{D76BAE18-F179-4BAD-A1FA-80B7E7ED1375}">
      <dgm:prSet phldrT="[Текст]"/>
      <dgm:spPr/>
      <dgm:t>
        <a:bodyPr/>
        <a:lstStyle/>
        <a:p>
          <a:r>
            <a:rPr lang="en-US"/>
            <a:t>FinAI</a:t>
          </a:r>
          <a:endParaRPr lang="ru-RU" dirty="0"/>
        </a:p>
      </dgm:t>
    </dgm:pt>
    <dgm:pt modelId="{60581688-E2F8-4337-9DCF-331C3B135495}" type="parTrans" cxnId="{1AC0CEF1-8B28-4108-84F5-8FB2732C1D6C}">
      <dgm:prSet/>
      <dgm:spPr/>
      <dgm:t>
        <a:bodyPr/>
        <a:lstStyle/>
        <a:p>
          <a:endParaRPr lang="ru-RU"/>
        </a:p>
      </dgm:t>
    </dgm:pt>
    <dgm:pt modelId="{9455B4C6-B6F8-48E4-A342-C13664358B62}" type="sibTrans" cxnId="{1AC0CEF1-8B28-4108-84F5-8FB2732C1D6C}">
      <dgm:prSet/>
      <dgm:spPr/>
      <dgm:t>
        <a:bodyPr/>
        <a:lstStyle/>
        <a:p>
          <a:endParaRPr lang="ru-RU"/>
        </a:p>
      </dgm:t>
    </dgm:pt>
    <dgm:pt modelId="{6C77E3C5-ED2F-468D-9DB2-CB990C808E21}">
      <dgm:prSet phldrT="[Текст]"/>
      <dgm:spPr/>
      <dgm:t>
        <a:bodyPr/>
        <a:lstStyle/>
        <a:p>
          <a:r>
            <a:rPr lang="ru-RU" dirty="0"/>
            <a:t>Единая платформа для принятия решений</a:t>
          </a:r>
        </a:p>
      </dgm:t>
    </dgm:pt>
    <dgm:pt modelId="{90D5A9DC-1F79-461D-A379-963A160A4DC1}" type="parTrans" cxnId="{EADAF5DC-CB26-43DB-BB46-1065DD576502}">
      <dgm:prSet/>
      <dgm:spPr/>
      <dgm:t>
        <a:bodyPr/>
        <a:lstStyle/>
        <a:p>
          <a:endParaRPr lang="ru-RU"/>
        </a:p>
      </dgm:t>
    </dgm:pt>
    <dgm:pt modelId="{C516418A-A9DD-4A2D-AA94-D52CF3A1209E}" type="sibTrans" cxnId="{EADAF5DC-CB26-43DB-BB46-1065DD576502}">
      <dgm:prSet/>
      <dgm:spPr/>
      <dgm:t>
        <a:bodyPr/>
        <a:lstStyle/>
        <a:p>
          <a:endParaRPr lang="ru-RU"/>
        </a:p>
      </dgm:t>
    </dgm:pt>
    <dgm:pt modelId="{0CD31CA1-2EAC-4FC3-8EB7-7171BEACC6CB}" type="pres">
      <dgm:prSet presAssocID="{695B3B53-B27F-4F4F-ABA1-875DC65AC27E}" presName="Name0" presStyleCnt="0">
        <dgm:presLayoutVars>
          <dgm:dir/>
          <dgm:animLvl val="lvl"/>
          <dgm:resizeHandles val="exact"/>
        </dgm:presLayoutVars>
      </dgm:prSet>
      <dgm:spPr/>
    </dgm:pt>
    <dgm:pt modelId="{4AD3F3F9-EBAF-4070-A64E-F0B64AD019D6}" type="pres">
      <dgm:prSet presAssocID="{16C8E7A2-B242-42F6-AFD5-4F5127FF708A}" presName="composite" presStyleCnt="0"/>
      <dgm:spPr/>
    </dgm:pt>
    <dgm:pt modelId="{25D40E0A-C7B0-40A9-A6C7-70F2DC348306}" type="pres">
      <dgm:prSet presAssocID="{16C8E7A2-B242-42F6-AFD5-4F5127FF708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2B01C50-EE20-4058-8EB9-A010F21D3A18}" type="pres">
      <dgm:prSet presAssocID="{16C8E7A2-B242-42F6-AFD5-4F5127FF708A}" presName="desTx" presStyleLbl="alignAccFollowNode1" presStyleIdx="0" presStyleCnt="3">
        <dgm:presLayoutVars>
          <dgm:bulletEnabled val="1"/>
        </dgm:presLayoutVars>
      </dgm:prSet>
      <dgm:spPr/>
    </dgm:pt>
    <dgm:pt modelId="{15DD5194-21D2-48C5-B307-A75A25532D7F}" type="pres">
      <dgm:prSet presAssocID="{C2751337-6915-40AD-A2F2-4EBF1C8D0479}" presName="space" presStyleCnt="0"/>
      <dgm:spPr/>
    </dgm:pt>
    <dgm:pt modelId="{FD6CACDF-052B-4D9A-83AA-AFA0102CE393}" type="pres">
      <dgm:prSet presAssocID="{D76BAE18-F179-4BAD-A1FA-80B7E7ED1375}" presName="composite" presStyleCnt="0"/>
      <dgm:spPr/>
    </dgm:pt>
    <dgm:pt modelId="{5E024545-F0A1-4830-9C8D-28A40B2D9878}" type="pres">
      <dgm:prSet presAssocID="{D76BAE18-F179-4BAD-A1FA-80B7E7ED137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D44B346-598B-4723-BA89-C0D03C6DA85E}" type="pres">
      <dgm:prSet presAssocID="{D76BAE18-F179-4BAD-A1FA-80B7E7ED1375}" presName="desTx" presStyleLbl="alignAccFollowNode1" presStyleIdx="1" presStyleCnt="3">
        <dgm:presLayoutVars>
          <dgm:bulletEnabled val="1"/>
        </dgm:presLayoutVars>
      </dgm:prSet>
      <dgm:spPr/>
    </dgm:pt>
    <dgm:pt modelId="{61D90C46-6555-4ADE-BD33-5FEA77122E7F}" type="pres">
      <dgm:prSet presAssocID="{9455B4C6-B6F8-48E4-A342-C13664358B62}" presName="space" presStyleCnt="0"/>
      <dgm:spPr/>
    </dgm:pt>
    <dgm:pt modelId="{E57794F7-0CDC-43B3-9AC0-C6F6A986F91D}" type="pres">
      <dgm:prSet presAssocID="{6F9BBE45-83A7-42DC-973E-4025693F0552}" presName="composite" presStyleCnt="0"/>
      <dgm:spPr/>
    </dgm:pt>
    <dgm:pt modelId="{82EADD1E-3F16-4324-AAE9-6E0F36E59F9D}" type="pres">
      <dgm:prSet presAssocID="{6F9BBE45-83A7-42DC-973E-4025693F055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743834A-5AEC-4569-B88E-8C6E7135D570}" type="pres">
      <dgm:prSet presAssocID="{6F9BBE45-83A7-42DC-973E-4025693F055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AEC4F20-74AD-48D1-A463-B91D011A0CBA}" type="presOf" srcId="{0E0E0C2B-5C67-4159-8524-ED4F2E216EB7}" destId="{E2B01C50-EE20-4058-8EB9-A010F21D3A18}" srcOrd="0" destOrd="0" presId="urn:microsoft.com/office/officeart/2005/8/layout/hList1"/>
    <dgm:cxn modelId="{5168505F-2CE2-4530-8310-F48788994A35}" type="presOf" srcId="{D76BAE18-F179-4BAD-A1FA-80B7E7ED1375}" destId="{5E024545-F0A1-4830-9C8D-28A40B2D9878}" srcOrd="0" destOrd="0" presId="urn:microsoft.com/office/officeart/2005/8/layout/hList1"/>
    <dgm:cxn modelId="{7A532C47-01F4-44D7-A897-28634A7EB020}" srcId="{16C8E7A2-B242-42F6-AFD5-4F5127FF708A}" destId="{0E0E0C2B-5C67-4159-8524-ED4F2E216EB7}" srcOrd="0" destOrd="0" parTransId="{1C48A841-48F9-4260-9FB7-8301DE400827}" sibTransId="{7C46C545-BBA2-499C-B256-4A49E2964090}"/>
    <dgm:cxn modelId="{62CC9A75-4987-46C1-8848-9AD1AC10D8CA}" type="presOf" srcId="{25B3C6C9-05B3-4E32-B254-9A0DD0BDB50A}" destId="{5743834A-5AEC-4569-B88E-8C6E7135D570}" srcOrd="0" destOrd="0" presId="urn:microsoft.com/office/officeart/2005/8/layout/hList1"/>
    <dgm:cxn modelId="{4F62008E-972B-475C-B7FD-C6DDE57073A8}" srcId="{695B3B53-B27F-4F4F-ABA1-875DC65AC27E}" destId="{6F9BBE45-83A7-42DC-973E-4025693F0552}" srcOrd="2" destOrd="0" parTransId="{8B246900-1F7C-48D9-919E-ABA6A9577A90}" sibTransId="{B7723C00-BBAB-46BC-9E28-598DA076A4BC}"/>
    <dgm:cxn modelId="{335188A8-CA34-41EA-88BC-CA44ED746076}" type="presOf" srcId="{6F9BBE45-83A7-42DC-973E-4025693F0552}" destId="{82EADD1E-3F16-4324-AAE9-6E0F36E59F9D}" srcOrd="0" destOrd="0" presId="urn:microsoft.com/office/officeart/2005/8/layout/hList1"/>
    <dgm:cxn modelId="{B4A033AF-F2F2-4D57-ADD9-A1384E1B50FE}" type="presOf" srcId="{16C8E7A2-B242-42F6-AFD5-4F5127FF708A}" destId="{25D40E0A-C7B0-40A9-A6C7-70F2DC348306}" srcOrd="0" destOrd="0" presId="urn:microsoft.com/office/officeart/2005/8/layout/hList1"/>
    <dgm:cxn modelId="{325B69CC-E108-43A8-B15C-E8C8AAB72D08}" srcId="{6F9BBE45-83A7-42DC-973E-4025693F0552}" destId="{25B3C6C9-05B3-4E32-B254-9A0DD0BDB50A}" srcOrd="0" destOrd="0" parTransId="{F0EAADE5-5847-484C-B403-B6E5C3EEC638}" sibTransId="{A049591A-B7E1-4697-BB10-EA953672831D}"/>
    <dgm:cxn modelId="{07D166D0-480D-4527-8464-170370EBFE89}" srcId="{695B3B53-B27F-4F4F-ABA1-875DC65AC27E}" destId="{16C8E7A2-B242-42F6-AFD5-4F5127FF708A}" srcOrd="0" destOrd="0" parTransId="{1E2B3166-D9B5-4F9F-A15F-BE496A45D5DD}" sibTransId="{C2751337-6915-40AD-A2F2-4EBF1C8D0479}"/>
    <dgm:cxn modelId="{44F4BCDC-70FD-491B-BF72-6F81F7F20EA9}" type="presOf" srcId="{695B3B53-B27F-4F4F-ABA1-875DC65AC27E}" destId="{0CD31CA1-2EAC-4FC3-8EB7-7171BEACC6CB}" srcOrd="0" destOrd="0" presId="urn:microsoft.com/office/officeart/2005/8/layout/hList1"/>
    <dgm:cxn modelId="{EADAF5DC-CB26-43DB-BB46-1065DD576502}" srcId="{D76BAE18-F179-4BAD-A1FA-80B7E7ED1375}" destId="{6C77E3C5-ED2F-468D-9DB2-CB990C808E21}" srcOrd="0" destOrd="0" parTransId="{90D5A9DC-1F79-461D-A379-963A160A4DC1}" sibTransId="{C516418A-A9DD-4A2D-AA94-D52CF3A1209E}"/>
    <dgm:cxn modelId="{25FB47E4-97D2-4F0E-AB18-50FF1000A7A1}" type="presOf" srcId="{6C77E3C5-ED2F-468D-9DB2-CB990C808E21}" destId="{6D44B346-598B-4723-BA89-C0D03C6DA85E}" srcOrd="0" destOrd="0" presId="urn:microsoft.com/office/officeart/2005/8/layout/hList1"/>
    <dgm:cxn modelId="{1AC0CEF1-8B28-4108-84F5-8FB2732C1D6C}" srcId="{695B3B53-B27F-4F4F-ABA1-875DC65AC27E}" destId="{D76BAE18-F179-4BAD-A1FA-80B7E7ED1375}" srcOrd="1" destOrd="0" parTransId="{60581688-E2F8-4337-9DCF-331C3B135495}" sibTransId="{9455B4C6-B6F8-48E4-A342-C13664358B62}"/>
    <dgm:cxn modelId="{39D6CF95-EF86-4E5D-86C1-58CBD55A7625}" type="presParOf" srcId="{0CD31CA1-2EAC-4FC3-8EB7-7171BEACC6CB}" destId="{4AD3F3F9-EBAF-4070-A64E-F0B64AD019D6}" srcOrd="0" destOrd="0" presId="urn:microsoft.com/office/officeart/2005/8/layout/hList1"/>
    <dgm:cxn modelId="{300CB0F8-126D-49E3-9481-3B20974E01B7}" type="presParOf" srcId="{4AD3F3F9-EBAF-4070-A64E-F0B64AD019D6}" destId="{25D40E0A-C7B0-40A9-A6C7-70F2DC348306}" srcOrd="0" destOrd="0" presId="urn:microsoft.com/office/officeart/2005/8/layout/hList1"/>
    <dgm:cxn modelId="{AA742102-CD4B-4A4F-8AE8-4C34D2ACF215}" type="presParOf" srcId="{4AD3F3F9-EBAF-4070-A64E-F0B64AD019D6}" destId="{E2B01C50-EE20-4058-8EB9-A010F21D3A18}" srcOrd="1" destOrd="0" presId="urn:microsoft.com/office/officeart/2005/8/layout/hList1"/>
    <dgm:cxn modelId="{3FC270B2-A071-45C3-97ED-0DE30456A53A}" type="presParOf" srcId="{0CD31CA1-2EAC-4FC3-8EB7-7171BEACC6CB}" destId="{15DD5194-21D2-48C5-B307-A75A25532D7F}" srcOrd="1" destOrd="0" presId="urn:microsoft.com/office/officeart/2005/8/layout/hList1"/>
    <dgm:cxn modelId="{52542997-12BB-445D-8642-06C84E8239BF}" type="presParOf" srcId="{0CD31CA1-2EAC-4FC3-8EB7-7171BEACC6CB}" destId="{FD6CACDF-052B-4D9A-83AA-AFA0102CE393}" srcOrd="2" destOrd="0" presId="urn:microsoft.com/office/officeart/2005/8/layout/hList1"/>
    <dgm:cxn modelId="{E57185B3-5DFF-4E61-8D9A-F2D846AE93A7}" type="presParOf" srcId="{FD6CACDF-052B-4D9A-83AA-AFA0102CE393}" destId="{5E024545-F0A1-4830-9C8D-28A40B2D9878}" srcOrd="0" destOrd="0" presId="urn:microsoft.com/office/officeart/2005/8/layout/hList1"/>
    <dgm:cxn modelId="{064FA078-C7AF-43E1-A7D8-F7BC0F97BF5C}" type="presParOf" srcId="{FD6CACDF-052B-4D9A-83AA-AFA0102CE393}" destId="{6D44B346-598B-4723-BA89-C0D03C6DA85E}" srcOrd="1" destOrd="0" presId="urn:microsoft.com/office/officeart/2005/8/layout/hList1"/>
    <dgm:cxn modelId="{CDE17631-2D19-4EF0-94F4-D9C0C96365C0}" type="presParOf" srcId="{0CD31CA1-2EAC-4FC3-8EB7-7171BEACC6CB}" destId="{61D90C46-6555-4ADE-BD33-5FEA77122E7F}" srcOrd="3" destOrd="0" presId="urn:microsoft.com/office/officeart/2005/8/layout/hList1"/>
    <dgm:cxn modelId="{A2D13421-F390-4285-806B-C12DF2302330}" type="presParOf" srcId="{0CD31CA1-2EAC-4FC3-8EB7-7171BEACC6CB}" destId="{E57794F7-0CDC-43B3-9AC0-C6F6A986F91D}" srcOrd="4" destOrd="0" presId="urn:microsoft.com/office/officeart/2005/8/layout/hList1"/>
    <dgm:cxn modelId="{29507DCB-AE26-496C-B9D1-F1CC7F0EF9AA}" type="presParOf" srcId="{E57794F7-0CDC-43B3-9AC0-C6F6A986F91D}" destId="{82EADD1E-3F16-4324-AAE9-6E0F36E59F9D}" srcOrd="0" destOrd="0" presId="urn:microsoft.com/office/officeart/2005/8/layout/hList1"/>
    <dgm:cxn modelId="{7EA2AFE4-B5DE-4D7C-9986-F9E40549396D}" type="presParOf" srcId="{E57794F7-0CDC-43B3-9AC0-C6F6A986F91D}" destId="{5743834A-5AEC-4569-B88E-8C6E7135D57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5B3B53-B27F-4F4F-ABA1-875DC65AC27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6C8E7A2-B242-42F6-AFD5-4F5127FF708A}">
      <dgm:prSet phldrT="[Текст]"/>
      <dgm:spPr/>
      <dgm:t>
        <a:bodyPr/>
        <a:lstStyle/>
        <a:p>
          <a:r>
            <a:rPr lang="ru-RU" dirty="0"/>
            <a:t>Фабрика обращений</a:t>
          </a:r>
        </a:p>
      </dgm:t>
    </dgm:pt>
    <dgm:pt modelId="{1E2B3166-D9B5-4F9F-A15F-BE496A45D5DD}" type="parTrans" cxnId="{07D166D0-480D-4527-8464-170370EBFE89}">
      <dgm:prSet/>
      <dgm:spPr/>
      <dgm:t>
        <a:bodyPr/>
        <a:lstStyle/>
        <a:p>
          <a:endParaRPr lang="ru-RU"/>
        </a:p>
      </dgm:t>
    </dgm:pt>
    <dgm:pt modelId="{C2751337-6915-40AD-A2F2-4EBF1C8D0479}" type="sibTrans" cxnId="{07D166D0-480D-4527-8464-170370EBFE89}">
      <dgm:prSet/>
      <dgm:spPr/>
      <dgm:t>
        <a:bodyPr/>
        <a:lstStyle/>
        <a:p>
          <a:endParaRPr lang="ru-RU"/>
        </a:p>
      </dgm:t>
    </dgm:pt>
    <dgm:pt modelId="{0E0E0C2B-5C67-4159-8524-ED4F2E216EB7}">
      <dgm:prSet phldrT="[Текст]"/>
      <dgm:spPr/>
      <dgm:t>
        <a:bodyPr/>
        <a:lstStyle/>
        <a:p>
          <a:r>
            <a:rPr lang="ru-RU" dirty="0"/>
            <a:t>Система, которая помогает слышать рынок и защищать потребителей</a:t>
          </a:r>
        </a:p>
      </dgm:t>
    </dgm:pt>
    <dgm:pt modelId="{1C48A841-48F9-4260-9FB7-8301DE400827}" type="parTrans" cxnId="{7A532C47-01F4-44D7-A897-28634A7EB020}">
      <dgm:prSet/>
      <dgm:spPr/>
      <dgm:t>
        <a:bodyPr/>
        <a:lstStyle/>
        <a:p>
          <a:endParaRPr lang="ru-RU"/>
        </a:p>
      </dgm:t>
    </dgm:pt>
    <dgm:pt modelId="{7C46C545-BBA2-499C-B256-4A49E2964090}" type="sibTrans" cxnId="{7A532C47-01F4-44D7-A897-28634A7EB020}">
      <dgm:prSet/>
      <dgm:spPr/>
      <dgm:t>
        <a:bodyPr/>
        <a:lstStyle/>
        <a:p>
          <a:endParaRPr lang="ru-RU"/>
        </a:p>
      </dgm:t>
    </dgm:pt>
    <dgm:pt modelId="{6F9BBE45-83A7-42DC-973E-4025693F0552}">
      <dgm:prSet phldrT="[Текст]"/>
      <dgm:spPr/>
      <dgm:t>
        <a:bodyPr/>
        <a:lstStyle/>
        <a:p>
          <a:r>
            <a:rPr lang="en-US" dirty="0"/>
            <a:t>QAINAR</a:t>
          </a:r>
          <a:endParaRPr lang="ru-RU" dirty="0"/>
        </a:p>
      </dgm:t>
    </dgm:pt>
    <dgm:pt modelId="{8B246900-1F7C-48D9-919E-ABA6A9577A90}" type="parTrans" cxnId="{4F62008E-972B-475C-B7FD-C6DDE57073A8}">
      <dgm:prSet/>
      <dgm:spPr/>
      <dgm:t>
        <a:bodyPr/>
        <a:lstStyle/>
        <a:p>
          <a:endParaRPr lang="ru-RU"/>
        </a:p>
      </dgm:t>
    </dgm:pt>
    <dgm:pt modelId="{B7723C00-BBAB-46BC-9E28-598DA076A4BC}" type="sibTrans" cxnId="{4F62008E-972B-475C-B7FD-C6DDE57073A8}">
      <dgm:prSet/>
      <dgm:spPr/>
      <dgm:t>
        <a:bodyPr/>
        <a:lstStyle/>
        <a:p>
          <a:endParaRPr lang="ru-RU"/>
        </a:p>
      </dgm:t>
    </dgm:pt>
    <dgm:pt modelId="{25B3C6C9-05B3-4E32-B254-9A0DD0BDB50A}">
      <dgm:prSet phldrT="[Текст]"/>
      <dgm:spPr/>
      <dgm:t>
        <a:bodyPr/>
        <a:lstStyle/>
        <a:p>
          <a:r>
            <a:rPr lang="ru-RU" dirty="0"/>
            <a:t>Цифровой щит финансового сектора для устойчивости и кибербезопасности</a:t>
          </a:r>
        </a:p>
      </dgm:t>
    </dgm:pt>
    <dgm:pt modelId="{F0EAADE5-5847-484C-B403-B6E5C3EEC638}" type="parTrans" cxnId="{325B69CC-E108-43A8-B15C-E8C8AAB72D08}">
      <dgm:prSet/>
      <dgm:spPr/>
      <dgm:t>
        <a:bodyPr/>
        <a:lstStyle/>
        <a:p>
          <a:endParaRPr lang="ru-RU"/>
        </a:p>
      </dgm:t>
    </dgm:pt>
    <dgm:pt modelId="{A049591A-B7E1-4697-BB10-EA953672831D}" type="sibTrans" cxnId="{325B69CC-E108-43A8-B15C-E8C8AAB72D08}">
      <dgm:prSet/>
      <dgm:spPr/>
      <dgm:t>
        <a:bodyPr/>
        <a:lstStyle/>
        <a:p>
          <a:endParaRPr lang="ru-RU"/>
        </a:p>
      </dgm:t>
    </dgm:pt>
    <dgm:pt modelId="{D76BAE18-F179-4BAD-A1FA-80B7E7ED1375}">
      <dgm:prSet phldrT="[Текст]"/>
      <dgm:spPr/>
      <dgm:t>
        <a:bodyPr/>
        <a:lstStyle/>
        <a:p>
          <a:r>
            <a:rPr lang="en-US"/>
            <a:t>FinAI</a:t>
          </a:r>
          <a:endParaRPr lang="ru-RU" dirty="0"/>
        </a:p>
      </dgm:t>
    </dgm:pt>
    <dgm:pt modelId="{60581688-E2F8-4337-9DCF-331C3B135495}" type="parTrans" cxnId="{1AC0CEF1-8B28-4108-84F5-8FB2732C1D6C}">
      <dgm:prSet/>
      <dgm:spPr/>
      <dgm:t>
        <a:bodyPr/>
        <a:lstStyle/>
        <a:p>
          <a:endParaRPr lang="ru-RU"/>
        </a:p>
      </dgm:t>
    </dgm:pt>
    <dgm:pt modelId="{9455B4C6-B6F8-48E4-A342-C13664358B62}" type="sibTrans" cxnId="{1AC0CEF1-8B28-4108-84F5-8FB2732C1D6C}">
      <dgm:prSet/>
      <dgm:spPr/>
      <dgm:t>
        <a:bodyPr/>
        <a:lstStyle/>
        <a:p>
          <a:endParaRPr lang="ru-RU"/>
        </a:p>
      </dgm:t>
    </dgm:pt>
    <dgm:pt modelId="{6C77E3C5-ED2F-468D-9DB2-CB990C808E21}">
      <dgm:prSet phldrT="[Текст]"/>
      <dgm:spPr/>
      <dgm:t>
        <a:bodyPr/>
        <a:lstStyle/>
        <a:p>
          <a:r>
            <a:rPr lang="ru-RU" dirty="0"/>
            <a:t>Единая платформа для принятия решений</a:t>
          </a:r>
        </a:p>
      </dgm:t>
    </dgm:pt>
    <dgm:pt modelId="{90D5A9DC-1F79-461D-A379-963A160A4DC1}" type="parTrans" cxnId="{EADAF5DC-CB26-43DB-BB46-1065DD576502}">
      <dgm:prSet/>
      <dgm:spPr/>
      <dgm:t>
        <a:bodyPr/>
        <a:lstStyle/>
        <a:p>
          <a:endParaRPr lang="ru-RU"/>
        </a:p>
      </dgm:t>
    </dgm:pt>
    <dgm:pt modelId="{C516418A-A9DD-4A2D-AA94-D52CF3A1209E}" type="sibTrans" cxnId="{EADAF5DC-CB26-43DB-BB46-1065DD576502}">
      <dgm:prSet/>
      <dgm:spPr/>
      <dgm:t>
        <a:bodyPr/>
        <a:lstStyle/>
        <a:p>
          <a:endParaRPr lang="ru-RU"/>
        </a:p>
      </dgm:t>
    </dgm:pt>
    <dgm:pt modelId="{0CD31CA1-2EAC-4FC3-8EB7-7171BEACC6CB}" type="pres">
      <dgm:prSet presAssocID="{695B3B53-B27F-4F4F-ABA1-875DC65AC27E}" presName="Name0" presStyleCnt="0">
        <dgm:presLayoutVars>
          <dgm:dir/>
          <dgm:animLvl val="lvl"/>
          <dgm:resizeHandles val="exact"/>
        </dgm:presLayoutVars>
      </dgm:prSet>
      <dgm:spPr/>
    </dgm:pt>
    <dgm:pt modelId="{4AD3F3F9-EBAF-4070-A64E-F0B64AD019D6}" type="pres">
      <dgm:prSet presAssocID="{16C8E7A2-B242-42F6-AFD5-4F5127FF708A}" presName="composite" presStyleCnt="0"/>
      <dgm:spPr/>
    </dgm:pt>
    <dgm:pt modelId="{25D40E0A-C7B0-40A9-A6C7-70F2DC348306}" type="pres">
      <dgm:prSet presAssocID="{16C8E7A2-B242-42F6-AFD5-4F5127FF708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2B01C50-EE20-4058-8EB9-A010F21D3A18}" type="pres">
      <dgm:prSet presAssocID="{16C8E7A2-B242-42F6-AFD5-4F5127FF708A}" presName="desTx" presStyleLbl="alignAccFollowNode1" presStyleIdx="0" presStyleCnt="3">
        <dgm:presLayoutVars>
          <dgm:bulletEnabled val="1"/>
        </dgm:presLayoutVars>
      </dgm:prSet>
      <dgm:spPr/>
    </dgm:pt>
    <dgm:pt modelId="{15DD5194-21D2-48C5-B307-A75A25532D7F}" type="pres">
      <dgm:prSet presAssocID="{C2751337-6915-40AD-A2F2-4EBF1C8D0479}" presName="space" presStyleCnt="0"/>
      <dgm:spPr/>
    </dgm:pt>
    <dgm:pt modelId="{FD6CACDF-052B-4D9A-83AA-AFA0102CE393}" type="pres">
      <dgm:prSet presAssocID="{D76BAE18-F179-4BAD-A1FA-80B7E7ED1375}" presName="composite" presStyleCnt="0"/>
      <dgm:spPr/>
    </dgm:pt>
    <dgm:pt modelId="{5E024545-F0A1-4830-9C8D-28A40B2D9878}" type="pres">
      <dgm:prSet presAssocID="{D76BAE18-F179-4BAD-A1FA-80B7E7ED137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D44B346-598B-4723-BA89-C0D03C6DA85E}" type="pres">
      <dgm:prSet presAssocID="{D76BAE18-F179-4BAD-A1FA-80B7E7ED1375}" presName="desTx" presStyleLbl="alignAccFollowNode1" presStyleIdx="1" presStyleCnt="3">
        <dgm:presLayoutVars>
          <dgm:bulletEnabled val="1"/>
        </dgm:presLayoutVars>
      </dgm:prSet>
      <dgm:spPr/>
    </dgm:pt>
    <dgm:pt modelId="{61D90C46-6555-4ADE-BD33-5FEA77122E7F}" type="pres">
      <dgm:prSet presAssocID="{9455B4C6-B6F8-48E4-A342-C13664358B62}" presName="space" presStyleCnt="0"/>
      <dgm:spPr/>
    </dgm:pt>
    <dgm:pt modelId="{E57794F7-0CDC-43B3-9AC0-C6F6A986F91D}" type="pres">
      <dgm:prSet presAssocID="{6F9BBE45-83A7-42DC-973E-4025693F0552}" presName="composite" presStyleCnt="0"/>
      <dgm:spPr/>
    </dgm:pt>
    <dgm:pt modelId="{82EADD1E-3F16-4324-AAE9-6E0F36E59F9D}" type="pres">
      <dgm:prSet presAssocID="{6F9BBE45-83A7-42DC-973E-4025693F055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743834A-5AEC-4569-B88E-8C6E7135D570}" type="pres">
      <dgm:prSet presAssocID="{6F9BBE45-83A7-42DC-973E-4025693F055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AEC4F20-74AD-48D1-A463-B91D011A0CBA}" type="presOf" srcId="{0E0E0C2B-5C67-4159-8524-ED4F2E216EB7}" destId="{E2B01C50-EE20-4058-8EB9-A010F21D3A18}" srcOrd="0" destOrd="0" presId="urn:microsoft.com/office/officeart/2005/8/layout/hList1"/>
    <dgm:cxn modelId="{5168505F-2CE2-4530-8310-F48788994A35}" type="presOf" srcId="{D76BAE18-F179-4BAD-A1FA-80B7E7ED1375}" destId="{5E024545-F0A1-4830-9C8D-28A40B2D9878}" srcOrd="0" destOrd="0" presId="urn:microsoft.com/office/officeart/2005/8/layout/hList1"/>
    <dgm:cxn modelId="{7A532C47-01F4-44D7-A897-28634A7EB020}" srcId="{16C8E7A2-B242-42F6-AFD5-4F5127FF708A}" destId="{0E0E0C2B-5C67-4159-8524-ED4F2E216EB7}" srcOrd="0" destOrd="0" parTransId="{1C48A841-48F9-4260-9FB7-8301DE400827}" sibTransId="{7C46C545-BBA2-499C-B256-4A49E2964090}"/>
    <dgm:cxn modelId="{62CC9A75-4987-46C1-8848-9AD1AC10D8CA}" type="presOf" srcId="{25B3C6C9-05B3-4E32-B254-9A0DD0BDB50A}" destId="{5743834A-5AEC-4569-B88E-8C6E7135D570}" srcOrd="0" destOrd="0" presId="urn:microsoft.com/office/officeart/2005/8/layout/hList1"/>
    <dgm:cxn modelId="{4F62008E-972B-475C-B7FD-C6DDE57073A8}" srcId="{695B3B53-B27F-4F4F-ABA1-875DC65AC27E}" destId="{6F9BBE45-83A7-42DC-973E-4025693F0552}" srcOrd="2" destOrd="0" parTransId="{8B246900-1F7C-48D9-919E-ABA6A9577A90}" sibTransId="{B7723C00-BBAB-46BC-9E28-598DA076A4BC}"/>
    <dgm:cxn modelId="{335188A8-CA34-41EA-88BC-CA44ED746076}" type="presOf" srcId="{6F9BBE45-83A7-42DC-973E-4025693F0552}" destId="{82EADD1E-3F16-4324-AAE9-6E0F36E59F9D}" srcOrd="0" destOrd="0" presId="urn:microsoft.com/office/officeart/2005/8/layout/hList1"/>
    <dgm:cxn modelId="{B4A033AF-F2F2-4D57-ADD9-A1384E1B50FE}" type="presOf" srcId="{16C8E7A2-B242-42F6-AFD5-4F5127FF708A}" destId="{25D40E0A-C7B0-40A9-A6C7-70F2DC348306}" srcOrd="0" destOrd="0" presId="urn:microsoft.com/office/officeart/2005/8/layout/hList1"/>
    <dgm:cxn modelId="{325B69CC-E108-43A8-B15C-E8C8AAB72D08}" srcId="{6F9BBE45-83A7-42DC-973E-4025693F0552}" destId="{25B3C6C9-05B3-4E32-B254-9A0DD0BDB50A}" srcOrd="0" destOrd="0" parTransId="{F0EAADE5-5847-484C-B403-B6E5C3EEC638}" sibTransId="{A049591A-B7E1-4697-BB10-EA953672831D}"/>
    <dgm:cxn modelId="{07D166D0-480D-4527-8464-170370EBFE89}" srcId="{695B3B53-B27F-4F4F-ABA1-875DC65AC27E}" destId="{16C8E7A2-B242-42F6-AFD5-4F5127FF708A}" srcOrd="0" destOrd="0" parTransId="{1E2B3166-D9B5-4F9F-A15F-BE496A45D5DD}" sibTransId="{C2751337-6915-40AD-A2F2-4EBF1C8D0479}"/>
    <dgm:cxn modelId="{44F4BCDC-70FD-491B-BF72-6F81F7F20EA9}" type="presOf" srcId="{695B3B53-B27F-4F4F-ABA1-875DC65AC27E}" destId="{0CD31CA1-2EAC-4FC3-8EB7-7171BEACC6CB}" srcOrd="0" destOrd="0" presId="urn:microsoft.com/office/officeart/2005/8/layout/hList1"/>
    <dgm:cxn modelId="{EADAF5DC-CB26-43DB-BB46-1065DD576502}" srcId="{D76BAE18-F179-4BAD-A1FA-80B7E7ED1375}" destId="{6C77E3C5-ED2F-468D-9DB2-CB990C808E21}" srcOrd="0" destOrd="0" parTransId="{90D5A9DC-1F79-461D-A379-963A160A4DC1}" sibTransId="{C516418A-A9DD-4A2D-AA94-D52CF3A1209E}"/>
    <dgm:cxn modelId="{25FB47E4-97D2-4F0E-AB18-50FF1000A7A1}" type="presOf" srcId="{6C77E3C5-ED2F-468D-9DB2-CB990C808E21}" destId="{6D44B346-598B-4723-BA89-C0D03C6DA85E}" srcOrd="0" destOrd="0" presId="urn:microsoft.com/office/officeart/2005/8/layout/hList1"/>
    <dgm:cxn modelId="{1AC0CEF1-8B28-4108-84F5-8FB2732C1D6C}" srcId="{695B3B53-B27F-4F4F-ABA1-875DC65AC27E}" destId="{D76BAE18-F179-4BAD-A1FA-80B7E7ED1375}" srcOrd="1" destOrd="0" parTransId="{60581688-E2F8-4337-9DCF-331C3B135495}" sibTransId="{9455B4C6-B6F8-48E4-A342-C13664358B62}"/>
    <dgm:cxn modelId="{39D6CF95-EF86-4E5D-86C1-58CBD55A7625}" type="presParOf" srcId="{0CD31CA1-2EAC-4FC3-8EB7-7171BEACC6CB}" destId="{4AD3F3F9-EBAF-4070-A64E-F0B64AD019D6}" srcOrd="0" destOrd="0" presId="urn:microsoft.com/office/officeart/2005/8/layout/hList1"/>
    <dgm:cxn modelId="{300CB0F8-126D-49E3-9481-3B20974E01B7}" type="presParOf" srcId="{4AD3F3F9-EBAF-4070-A64E-F0B64AD019D6}" destId="{25D40E0A-C7B0-40A9-A6C7-70F2DC348306}" srcOrd="0" destOrd="0" presId="urn:microsoft.com/office/officeart/2005/8/layout/hList1"/>
    <dgm:cxn modelId="{AA742102-CD4B-4A4F-8AE8-4C34D2ACF215}" type="presParOf" srcId="{4AD3F3F9-EBAF-4070-A64E-F0B64AD019D6}" destId="{E2B01C50-EE20-4058-8EB9-A010F21D3A18}" srcOrd="1" destOrd="0" presId="urn:microsoft.com/office/officeart/2005/8/layout/hList1"/>
    <dgm:cxn modelId="{3FC270B2-A071-45C3-97ED-0DE30456A53A}" type="presParOf" srcId="{0CD31CA1-2EAC-4FC3-8EB7-7171BEACC6CB}" destId="{15DD5194-21D2-48C5-B307-A75A25532D7F}" srcOrd="1" destOrd="0" presId="urn:microsoft.com/office/officeart/2005/8/layout/hList1"/>
    <dgm:cxn modelId="{52542997-12BB-445D-8642-06C84E8239BF}" type="presParOf" srcId="{0CD31CA1-2EAC-4FC3-8EB7-7171BEACC6CB}" destId="{FD6CACDF-052B-4D9A-83AA-AFA0102CE393}" srcOrd="2" destOrd="0" presId="urn:microsoft.com/office/officeart/2005/8/layout/hList1"/>
    <dgm:cxn modelId="{E57185B3-5DFF-4E61-8D9A-F2D846AE93A7}" type="presParOf" srcId="{FD6CACDF-052B-4D9A-83AA-AFA0102CE393}" destId="{5E024545-F0A1-4830-9C8D-28A40B2D9878}" srcOrd="0" destOrd="0" presId="urn:microsoft.com/office/officeart/2005/8/layout/hList1"/>
    <dgm:cxn modelId="{064FA078-C7AF-43E1-A7D8-F7BC0F97BF5C}" type="presParOf" srcId="{FD6CACDF-052B-4D9A-83AA-AFA0102CE393}" destId="{6D44B346-598B-4723-BA89-C0D03C6DA85E}" srcOrd="1" destOrd="0" presId="urn:microsoft.com/office/officeart/2005/8/layout/hList1"/>
    <dgm:cxn modelId="{CDE17631-2D19-4EF0-94F4-D9C0C96365C0}" type="presParOf" srcId="{0CD31CA1-2EAC-4FC3-8EB7-7171BEACC6CB}" destId="{61D90C46-6555-4ADE-BD33-5FEA77122E7F}" srcOrd="3" destOrd="0" presId="urn:microsoft.com/office/officeart/2005/8/layout/hList1"/>
    <dgm:cxn modelId="{A2D13421-F390-4285-806B-C12DF2302330}" type="presParOf" srcId="{0CD31CA1-2EAC-4FC3-8EB7-7171BEACC6CB}" destId="{E57794F7-0CDC-43B3-9AC0-C6F6A986F91D}" srcOrd="4" destOrd="0" presId="urn:microsoft.com/office/officeart/2005/8/layout/hList1"/>
    <dgm:cxn modelId="{29507DCB-AE26-496C-B9D1-F1CC7F0EF9AA}" type="presParOf" srcId="{E57794F7-0CDC-43B3-9AC0-C6F6A986F91D}" destId="{82EADD1E-3F16-4324-AAE9-6E0F36E59F9D}" srcOrd="0" destOrd="0" presId="urn:microsoft.com/office/officeart/2005/8/layout/hList1"/>
    <dgm:cxn modelId="{7EA2AFE4-B5DE-4D7C-9986-F9E40549396D}" type="presParOf" srcId="{E57794F7-0CDC-43B3-9AC0-C6F6A986F91D}" destId="{5743834A-5AEC-4569-B88E-8C6E7135D57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E1A99-E0DB-447E-870E-82EA59585B06}">
      <dsp:nvSpPr>
        <dsp:cNvPr id="0" name=""/>
        <dsp:cNvSpPr/>
      </dsp:nvSpPr>
      <dsp:spPr>
        <a:xfrm rot="5400000">
          <a:off x="506581" y="968789"/>
          <a:ext cx="936783" cy="155878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C5540-971F-4604-B0EF-25E471E3EF88}">
      <dsp:nvSpPr>
        <dsp:cNvPr id="0" name=""/>
        <dsp:cNvSpPr/>
      </dsp:nvSpPr>
      <dsp:spPr>
        <a:xfrm>
          <a:off x="350209" y="1434531"/>
          <a:ext cx="1407281" cy="1233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2019-2020 Формирование основы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Риск-ориентированный надзор</a:t>
          </a:r>
        </a:p>
      </dsp:txBody>
      <dsp:txXfrm>
        <a:off x="350209" y="1434531"/>
        <a:ext cx="1407281" cy="1233565"/>
      </dsp:txXfrm>
    </dsp:sp>
    <dsp:sp modelId="{5A419638-1ED1-4D90-BCE2-98AEAE6ACE79}">
      <dsp:nvSpPr>
        <dsp:cNvPr id="0" name=""/>
        <dsp:cNvSpPr/>
      </dsp:nvSpPr>
      <dsp:spPr>
        <a:xfrm>
          <a:off x="1491966" y="854030"/>
          <a:ext cx="265524" cy="26552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A0AD5-11DD-4E90-BBB9-4D3DB5256A18}">
      <dsp:nvSpPr>
        <dsp:cNvPr id="0" name=""/>
        <dsp:cNvSpPr/>
      </dsp:nvSpPr>
      <dsp:spPr>
        <a:xfrm rot="5400000">
          <a:off x="2229369" y="542484"/>
          <a:ext cx="936783" cy="155878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B88F3-7C8B-418F-925A-DB69DDFF5A3E}">
      <dsp:nvSpPr>
        <dsp:cNvPr id="0" name=""/>
        <dsp:cNvSpPr/>
      </dsp:nvSpPr>
      <dsp:spPr>
        <a:xfrm>
          <a:off x="2072997" y="1008225"/>
          <a:ext cx="1407281" cy="1233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2021-2022 </a:t>
          </a:r>
          <a:r>
            <a:rPr lang="ru-RU" sz="1200" kern="1200" dirty="0"/>
            <a:t>Отдельные инициативы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Запуск цифровых инициатив</a:t>
          </a:r>
        </a:p>
      </dsp:txBody>
      <dsp:txXfrm>
        <a:off x="2072997" y="1008225"/>
        <a:ext cx="1407281" cy="1233565"/>
      </dsp:txXfrm>
    </dsp:sp>
    <dsp:sp modelId="{C9063338-B0C1-4E37-A3DB-87A58727F723}">
      <dsp:nvSpPr>
        <dsp:cNvPr id="0" name=""/>
        <dsp:cNvSpPr/>
      </dsp:nvSpPr>
      <dsp:spPr>
        <a:xfrm>
          <a:off x="3214754" y="427724"/>
          <a:ext cx="265524" cy="26552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49E45-40A4-4053-9242-E37F2A9F3B03}">
      <dsp:nvSpPr>
        <dsp:cNvPr id="0" name=""/>
        <dsp:cNvSpPr/>
      </dsp:nvSpPr>
      <dsp:spPr>
        <a:xfrm rot="5400000">
          <a:off x="3952157" y="116178"/>
          <a:ext cx="936783" cy="155878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9C48A3-C450-42E1-937D-0AAA51EADB6C}">
      <dsp:nvSpPr>
        <dsp:cNvPr id="0" name=""/>
        <dsp:cNvSpPr/>
      </dsp:nvSpPr>
      <dsp:spPr>
        <a:xfrm>
          <a:off x="3795785" y="581920"/>
          <a:ext cx="1407281" cy="1233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2023-2024 </a:t>
          </a:r>
          <a:r>
            <a:rPr lang="ru-RU" sz="1200" kern="1200" dirty="0"/>
            <a:t>Масштабирование инициатив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Расширение </a:t>
          </a:r>
          <a:r>
            <a:rPr lang="en-US" sz="900" kern="1200" dirty="0" err="1"/>
            <a:t>SupTech</a:t>
          </a:r>
          <a:r>
            <a:rPr lang="en-US" sz="900" kern="1200" dirty="0"/>
            <a:t> </a:t>
          </a:r>
          <a:r>
            <a:rPr lang="ru-RU" sz="900" kern="1200" dirty="0"/>
            <a:t>решений, внедрение ИИ</a:t>
          </a:r>
        </a:p>
      </dsp:txBody>
      <dsp:txXfrm>
        <a:off x="3795785" y="581920"/>
        <a:ext cx="1407281" cy="1233565"/>
      </dsp:txXfrm>
    </dsp:sp>
    <dsp:sp modelId="{5B779601-F062-44DD-8512-10039E9BCC88}">
      <dsp:nvSpPr>
        <dsp:cNvPr id="0" name=""/>
        <dsp:cNvSpPr/>
      </dsp:nvSpPr>
      <dsp:spPr>
        <a:xfrm>
          <a:off x="4937542" y="1418"/>
          <a:ext cx="265524" cy="26552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8F139-170E-4140-A9BA-D45E5336263E}">
      <dsp:nvSpPr>
        <dsp:cNvPr id="0" name=""/>
        <dsp:cNvSpPr/>
      </dsp:nvSpPr>
      <dsp:spPr>
        <a:xfrm rot="5400000">
          <a:off x="5674945" y="-310126"/>
          <a:ext cx="936783" cy="155878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4FECE-E7AF-4735-B83D-2C890396E050}">
      <dsp:nvSpPr>
        <dsp:cNvPr id="0" name=""/>
        <dsp:cNvSpPr/>
      </dsp:nvSpPr>
      <dsp:spPr>
        <a:xfrm>
          <a:off x="5518572" y="155614"/>
          <a:ext cx="1407281" cy="1233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2025</a:t>
          </a:r>
          <a:r>
            <a:rPr lang="ru-RU" sz="1200" kern="1200" dirty="0"/>
            <a:t>+ Цифровая трансформация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900" kern="1200" dirty="0"/>
            <a:t>Переход к </a:t>
          </a:r>
          <a:r>
            <a:rPr lang="en-US" sz="900" kern="1200" dirty="0" err="1"/>
            <a:t>FinAi</a:t>
          </a:r>
          <a:endParaRPr lang="ru-RU" sz="900" kern="1200" dirty="0"/>
        </a:p>
      </dsp:txBody>
      <dsp:txXfrm>
        <a:off x="5518572" y="155614"/>
        <a:ext cx="1407281" cy="12335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40E0A-C7B0-40A9-A6C7-70F2DC348306}">
      <dsp:nvSpPr>
        <dsp:cNvPr id="0" name=""/>
        <dsp:cNvSpPr/>
      </dsp:nvSpPr>
      <dsp:spPr>
        <a:xfrm>
          <a:off x="3286" y="28836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Фабрика обращений</a:t>
          </a:r>
        </a:p>
      </dsp:txBody>
      <dsp:txXfrm>
        <a:off x="3286" y="28836"/>
        <a:ext cx="3203971" cy="604800"/>
      </dsp:txXfrm>
    </dsp:sp>
    <dsp:sp modelId="{E2B01C50-EE20-4058-8EB9-A010F21D3A18}">
      <dsp:nvSpPr>
        <dsp:cNvPr id="0" name=""/>
        <dsp:cNvSpPr/>
      </dsp:nvSpPr>
      <dsp:spPr>
        <a:xfrm>
          <a:off x="3286" y="633636"/>
          <a:ext cx="3203971" cy="14699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Система, которая помогает слышать рынок и защищать потребителей</a:t>
          </a:r>
        </a:p>
      </dsp:txBody>
      <dsp:txXfrm>
        <a:off x="3286" y="633636"/>
        <a:ext cx="3203971" cy="1469947"/>
      </dsp:txXfrm>
    </dsp:sp>
    <dsp:sp modelId="{5E024545-F0A1-4830-9C8D-28A40B2D9878}">
      <dsp:nvSpPr>
        <dsp:cNvPr id="0" name=""/>
        <dsp:cNvSpPr/>
      </dsp:nvSpPr>
      <dsp:spPr>
        <a:xfrm>
          <a:off x="3655814" y="28836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FinAI</a:t>
          </a:r>
          <a:endParaRPr lang="ru-RU" sz="2100" kern="1200" dirty="0"/>
        </a:p>
      </dsp:txBody>
      <dsp:txXfrm>
        <a:off x="3655814" y="28836"/>
        <a:ext cx="3203971" cy="604800"/>
      </dsp:txXfrm>
    </dsp:sp>
    <dsp:sp modelId="{6D44B346-598B-4723-BA89-C0D03C6DA85E}">
      <dsp:nvSpPr>
        <dsp:cNvPr id="0" name=""/>
        <dsp:cNvSpPr/>
      </dsp:nvSpPr>
      <dsp:spPr>
        <a:xfrm>
          <a:off x="3655814" y="633636"/>
          <a:ext cx="3203971" cy="14699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Единая надзорная платформа для принятия решений</a:t>
          </a:r>
        </a:p>
      </dsp:txBody>
      <dsp:txXfrm>
        <a:off x="3655814" y="633636"/>
        <a:ext cx="3203971" cy="1469947"/>
      </dsp:txXfrm>
    </dsp:sp>
    <dsp:sp modelId="{82EADD1E-3F16-4324-AAE9-6E0F36E59F9D}">
      <dsp:nvSpPr>
        <dsp:cNvPr id="0" name=""/>
        <dsp:cNvSpPr/>
      </dsp:nvSpPr>
      <dsp:spPr>
        <a:xfrm>
          <a:off x="7308342" y="28836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QAINAR</a:t>
          </a:r>
          <a:endParaRPr lang="ru-RU" sz="2100" kern="1200" dirty="0"/>
        </a:p>
      </dsp:txBody>
      <dsp:txXfrm>
        <a:off x="7308342" y="28836"/>
        <a:ext cx="3203971" cy="604800"/>
      </dsp:txXfrm>
    </dsp:sp>
    <dsp:sp modelId="{5743834A-5AEC-4569-B88E-8C6E7135D570}">
      <dsp:nvSpPr>
        <dsp:cNvPr id="0" name=""/>
        <dsp:cNvSpPr/>
      </dsp:nvSpPr>
      <dsp:spPr>
        <a:xfrm>
          <a:off x="7308342" y="633636"/>
          <a:ext cx="3203971" cy="14699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Цифровой щит финансового сектора для устойчивости и кибербезопасности</a:t>
          </a:r>
        </a:p>
      </dsp:txBody>
      <dsp:txXfrm>
        <a:off x="7308342" y="633636"/>
        <a:ext cx="3203971" cy="14699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40E0A-C7B0-40A9-A6C7-70F2DC348306}">
      <dsp:nvSpPr>
        <dsp:cNvPr id="0" name=""/>
        <dsp:cNvSpPr/>
      </dsp:nvSpPr>
      <dsp:spPr>
        <a:xfrm>
          <a:off x="3286" y="28836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Фабрика обращений</a:t>
          </a:r>
        </a:p>
      </dsp:txBody>
      <dsp:txXfrm>
        <a:off x="3286" y="28836"/>
        <a:ext cx="3203971" cy="604800"/>
      </dsp:txXfrm>
    </dsp:sp>
    <dsp:sp modelId="{E2B01C50-EE20-4058-8EB9-A010F21D3A18}">
      <dsp:nvSpPr>
        <dsp:cNvPr id="0" name=""/>
        <dsp:cNvSpPr/>
      </dsp:nvSpPr>
      <dsp:spPr>
        <a:xfrm>
          <a:off x="3286" y="633636"/>
          <a:ext cx="3203971" cy="14699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Система, которая помогает слышать рынок и защищать потребителей</a:t>
          </a:r>
        </a:p>
      </dsp:txBody>
      <dsp:txXfrm>
        <a:off x="3286" y="633636"/>
        <a:ext cx="3203971" cy="1469947"/>
      </dsp:txXfrm>
    </dsp:sp>
    <dsp:sp modelId="{5E024545-F0A1-4830-9C8D-28A40B2D9878}">
      <dsp:nvSpPr>
        <dsp:cNvPr id="0" name=""/>
        <dsp:cNvSpPr/>
      </dsp:nvSpPr>
      <dsp:spPr>
        <a:xfrm>
          <a:off x="3655814" y="28836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FinAI</a:t>
          </a:r>
          <a:endParaRPr lang="ru-RU" sz="2100" kern="1200" dirty="0"/>
        </a:p>
      </dsp:txBody>
      <dsp:txXfrm>
        <a:off x="3655814" y="28836"/>
        <a:ext cx="3203971" cy="604800"/>
      </dsp:txXfrm>
    </dsp:sp>
    <dsp:sp modelId="{6D44B346-598B-4723-BA89-C0D03C6DA85E}">
      <dsp:nvSpPr>
        <dsp:cNvPr id="0" name=""/>
        <dsp:cNvSpPr/>
      </dsp:nvSpPr>
      <dsp:spPr>
        <a:xfrm>
          <a:off x="3655814" y="633636"/>
          <a:ext cx="3203971" cy="14699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Единая платформа для принятия решений</a:t>
          </a:r>
        </a:p>
      </dsp:txBody>
      <dsp:txXfrm>
        <a:off x="3655814" y="633636"/>
        <a:ext cx="3203971" cy="1469947"/>
      </dsp:txXfrm>
    </dsp:sp>
    <dsp:sp modelId="{82EADD1E-3F16-4324-AAE9-6E0F36E59F9D}">
      <dsp:nvSpPr>
        <dsp:cNvPr id="0" name=""/>
        <dsp:cNvSpPr/>
      </dsp:nvSpPr>
      <dsp:spPr>
        <a:xfrm>
          <a:off x="7308342" y="28836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QAINAR</a:t>
          </a:r>
          <a:endParaRPr lang="ru-RU" sz="2100" kern="1200" dirty="0"/>
        </a:p>
      </dsp:txBody>
      <dsp:txXfrm>
        <a:off x="7308342" y="28836"/>
        <a:ext cx="3203971" cy="604800"/>
      </dsp:txXfrm>
    </dsp:sp>
    <dsp:sp modelId="{5743834A-5AEC-4569-B88E-8C6E7135D570}">
      <dsp:nvSpPr>
        <dsp:cNvPr id="0" name=""/>
        <dsp:cNvSpPr/>
      </dsp:nvSpPr>
      <dsp:spPr>
        <a:xfrm>
          <a:off x="7308342" y="633636"/>
          <a:ext cx="3203971" cy="14699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Цифровой щит финансового сектора для устойчивости и кибербезопасности</a:t>
          </a:r>
        </a:p>
      </dsp:txBody>
      <dsp:txXfrm>
        <a:off x="7308342" y="633636"/>
        <a:ext cx="3203971" cy="14699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40E0A-C7B0-40A9-A6C7-70F2DC348306}">
      <dsp:nvSpPr>
        <dsp:cNvPr id="0" name=""/>
        <dsp:cNvSpPr/>
      </dsp:nvSpPr>
      <dsp:spPr>
        <a:xfrm>
          <a:off x="3286" y="28836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Фабрика обращений</a:t>
          </a:r>
        </a:p>
      </dsp:txBody>
      <dsp:txXfrm>
        <a:off x="3286" y="28836"/>
        <a:ext cx="3203971" cy="604800"/>
      </dsp:txXfrm>
    </dsp:sp>
    <dsp:sp modelId="{E2B01C50-EE20-4058-8EB9-A010F21D3A18}">
      <dsp:nvSpPr>
        <dsp:cNvPr id="0" name=""/>
        <dsp:cNvSpPr/>
      </dsp:nvSpPr>
      <dsp:spPr>
        <a:xfrm>
          <a:off x="3286" y="633636"/>
          <a:ext cx="3203971" cy="14699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Система, которая помогает слышать рынок и защищать потребителей</a:t>
          </a:r>
        </a:p>
      </dsp:txBody>
      <dsp:txXfrm>
        <a:off x="3286" y="633636"/>
        <a:ext cx="3203971" cy="1469947"/>
      </dsp:txXfrm>
    </dsp:sp>
    <dsp:sp modelId="{5E024545-F0A1-4830-9C8D-28A40B2D9878}">
      <dsp:nvSpPr>
        <dsp:cNvPr id="0" name=""/>
        <dsp:cNvSpPr/>
      </dsp:nvSpPr>
      <dsp:spPr>
        <a:xfrm>
          <a:off x="3655814" y="28836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FinAI</a:t>
          </a:r>
          <a:endParaRPr lang="ru-RU" sz="2100" kern="1200" dirty="0"/>
        </a:p>
      </dsp:txBody>
      <dsp:txXfrm>
        <a:off x="3655814" y="28836"/>
        <a:ext cx="3203971" cy="604800"/>
      </dsp:txXfrm>
    </dsp:sp>
    <dsp:sp modelId="{6D44B346-598B-4723-BA89-C0D03C6DA85E}">
      <dsp:nvSpPr>
        <dsp:cNvPr id="0" name=""/>
        <dsp:cNvSpPr/>
      </dsp:nvSpPr>
      <dsp:spPr>
        <a:xfrm>
          <a:off x="3655814" y="633636"/>
          <a:ext cx="3203971" cy="14699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Единая платформа для принятия решений</a:t>
          </a:r>
        </a:p>
      </dsp:txBody>
      <dsp:txXfrm>
        <a:off x="3655814" y="633636"/>
        <a:ext cx="3203971" cy="1469947"/>
      </dsp:txXfrm>
    </dsp:sp>
    <dsp:sp modelId="{82EADD1E-3F16-4324-AAE9-6E0F36E59F9D}">
      <dsp:nvSpPr>
        <dsp:cNvPr id="0" name=""/>
        <dsp:cNvSpPr/>
      </dsp:nvSpPr>
      <dsp:spPr>
        <a:xfrm>
          <a:off x="7308342" y="28836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QAINAR</a:t>
          </a:r>
          <a:endParaRPr lang="ru-RU" sz="2100" kern="1200" dirty="0"/>
        </a:p>
      </dsp:txBody>
      <dsp:txXfrm>
        <a:off x="7308342" y="28836"/>
        <a:ext cx="3203971" cy="604800"/>
      </dsp:txXfrm>
    </dsp:sp>
    <dsp:sp modelId="{5743834A-5AEC-4569-B88E-8C6E7135D570}">
      <dsp:nvSpPr>
        <dsp:cNvPr id="0" name=""/>
        <dsp:cNvSpPr/>
      </dsp:nvSpPr>
      <dsp:spPr>
        <a:xfrm>
          <a:off x="7308342" y="633636"/>
          <a:ext cx="3203971" cy="14699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Цифровой щит финансового сектора для устойчивости и кибербезопасности</a:t>
          </a:r>
        </a:p>
      </dsp:txBody>
      <dsp:txXfrm>
        <a:off x="7308342" y="633636"/>
        <a:ext cx="3203971" cy="14699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40E0A-C7B0-40A9-A6C7-70F2DC348306}">
      <dsp:nvSpPr>
        <dsp:cNvPr id="0" name=""/>
        <dsp:cNvSpPr/>
      </dsp:nvSpPr>
      <dsp:spPr>
        <a:xfrm>
          <a:off x="3286" y="28836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Фабрика обращений</a:t>
          </a:r>
        </a:p>
      </dsp:txBody>
      <dsp:txXfrm>
        <a:off x="3286" y="28836"/>
        <a:ext cx="3203971" cy="604800"/>
      </dsp:txXfrm>
    </dsp:sp>
    <dsp:sp modelId="{E2B01C50-EE20-4058-8EB9-A010F21D3A18}">
      <dsp:nvSpPr>
        <dsp:cNvPr id="0" name=""/>
        <dsp:cNvSpPr/>
      </dsp:nvSpPr>
      <dsp:spPr>
        <a:xfrm>
          <a:off x="3286" y="633636"/>
          <a:ext cx="3203971" cy="14699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Система, которая помогает слышать рынок и защищать потребителей</a:t>
          </a:r>
        </a:p>
      </dsp:txBody>
      <dsp:txXfrm>
        <a:off x="3286" y="633636"/>
        <a:ext cx="3203971" cy="1469947"/>
      </dsp:txXfrm>
    </dsp:sp>
    <dsp:sp modelId="{5E024545-F0A1-4830-9C8D-28A40B2D9878}">
      <dsp:nvSpPr>
        <dsp:cNvPr id="0" name=""/>
        <dsp:cNvSpPr/>
      </dsp:nvSpPr>
      <dsp:spPr>
        <a:xfrm>
          <a:off x="3655814" y="28836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FinAI</a:t>
          </a:r>
          <a:endParaRPr lang="ru-RU" sz="2100" kern="1200" dirty="0"/>
        </a:p>
      </dsp:txBody>
      <dsp:txXfrm>
        <a:off x="3655814" y="28836"/>
        <a:ext cx="3203971" cy="604800"/>
      </dsp:txXfrm>
    </dsp:sp>
    <dsp:sp modelId="{6D44B346-598B-4723-BA89-C0D03C6DA85E}">
      <dsp:nvSpPr>
        <dsp:cNvPr id="0" name=""/>
        <dsp:cNvSpPr/>
      </dsp:nvSpPr>
      <dsp:spPr>
        <a:xfrm>
          <a:off x="3655814" y="633636"/>
          <a:ext cx="3203971" cy="14699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Единая платформа для принятия решений</a:t>
          </a:r>
        </a:p>
      </dsp:txBody>
      <dsp:txXfrm>
        <a:off x="3655814" y="633636"/>
        <a:ext cx="3203971" cy="1469947"/>
      </dsp:txXfrm>
    </dsp:sp>
    <dsp:sp modelId="{82EADD1E-3F16-4324-AAE9-6E0F36E59F9D}">
      <dsp:nvSpPr>
        <dsp:cNvPr id="0" name=""/>
        <dsp:cNvSpPr/>
      </dsp:nvSpPr>
      <dsp:spPr>
        <a:xfrm>
          <a:off x="7308342" y="28836"/>
          <a:ext cx="3203971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QAINAR</a:t>
          </a:r>
          <a:endParaRPr lang="ru-RU" sz="2100" kern="1200" dirty="0"/>
        </a:p>
      </dsp:txBody>
      <dsp:txXfrm>
        <a:off x="7308342" y="28836"/>
        <a:ext cx="3203971" cy="604800"/>
      </dsp:txXfrm>
    </dsp:sp>
    <dsp:sp modelId="{5743834A-5AEC-4569-B88E-8C6E7135D570}">
      <dsp:nvSpPr>
        <dsp:cNvPr id="0" name=""/>
        <dsp:cNvSpPr/>
      </dsp:nvSpPr>
      <dsp:spPr>
        <a:xfrm>
          <a:off x="7308342" y="633636"/>
          <a:ext cx="3203971" cy="146994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Цифровой щит финансового сектора для устойчивости и кибербезопасности</a:t>
          </a:r>
        </a:p>
      </dsp:txBody>
      <dsp:txXfrm>
        <a:off x="7308342" y="633636"/>
        <a:ext cx="3203971" cy="14699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2794A-EA69-4E07-9496-D2883FFF9D3D}" type="datetimeFigureOut">
              <a:rPr lang="en-GB" smtClean="0"/>
              <a:t>04/11/2025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70AF1-99F8-4C1A-A993-4EEC4498D0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62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(кликаете на слайд с 4 мини-слайдами) Далее хочу показать вам некоторые из наших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инструментов надзорной аналитики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. </a:t>
            </a:r>
            <a:b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</a:b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Сегодня мы, как регулятор, уделяем особое внимание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рискам розничного кредитования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 — ведь именно этот сегмент напрямую влияет на финансовое благополучие граждан и устойчивость банковской системы.</a:t>
            </a:r>
          </a:p>
          <a:p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Чтобы принимать решения быстро и на основе детальной </a:t>
            </a:r>
            <a:r>
              <a:rPr lang="ru-RU" sz="2400" dirty="0" err="1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аналики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, мы разработали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несколько инструментов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, которые помогают оценивать риски банков по розничным кредитам.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srgbClr val="262726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  <a:sym typeface="Calibri"/>
              </a:rPr>
              <a:t>(кликаете на слайд с первым </a:t>
            </a:r>
            <a:r>
              <a:rPr lang="ru-RU" sz="2400" dirty="0" err="1">
                <a:solidFill>
                  <a:srgbClr val="262726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  <a:sym typeface="Calibri"/>
              </a:rPr>
              <a:t>дашбордом</a:t>
            </a:r>
            <a:r>
              <a:rPr lang="ru-RU" sz="2400" dirty="0">
                <a:solidFill>
                  <a:srgbClr val="262726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5859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Первый инструмент — это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анализ уровня дефолтов по новым займам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, или так называемый </a:t>
            </a:r>
            <a:r>
              <a:rPr lang="ru-RU" sz="2400" i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винтажный анализ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.</a:t>
            </a:r>
            <a:b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</a:b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Он показывает,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насколько качественно банки выдают кредиты и как хорошо работают их </a:t>
            </a:r>
            <a:r>
              <a:rPr lang="ru-RU" sz="2400" b="1" dirty="0" err="1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скоринговые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 модели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. Проще говоря — насколько банк умеет отличать надежного заемщика от рискованного.</a:t>
            </a:r>
          </a:p>
          <a:p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Второй инструмент —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поведенческая модель вероятности дефолта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.</a:t>
            </a:r>
            <a:b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</a:b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Она построена с использованием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алгоритмов машинного обучения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 и анализирует не только кредитную историю, но и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поведение заемщика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: сколько кредитов он уже закрыл, в скольких банках занимал, какой у него возраст, пол и т.д. Эта модель позволяет нам прогнозировать риски еще до того, как они проявятся.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(кликаете на слайд со вторым </a:t>
            </a:r>
            <a:r>
              <a:rPr lang="ru-RU" sz="2400" dirty="0" err="1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дашбордом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7256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(кликаете на слайд с 4 мини-слайдами) Далее хочу показать вам некоторые из наших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инструментов надзорной аналитики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. </a:t>
            </a:r>
            <a:b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</a:b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Сегодня мы, как регулятор, уделяем особое внимание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рискам розничного кредитования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 — ведь именно этот сегмент напрямую влияет на финансовое благополучие граждан и устойчивость банковской системы.</a:t>
            </a:r>
          </a:p>
          <a:p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Чтобы принимать решения быстро и на основе детальной </a:t>
            </a:r>
            <a:r>
              <a:rPr lang="ru-RU" sz="2400" dirty="0" err="1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аналики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, мы разработали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несколько инструментов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, которые помогают оценивать риски банков по розничным кредитам.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srgbClr val="262726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  <a:sym typeface="Calibri"/>
              </a:rPr>
              <a:t>(кликаете на слайд с первым </a:t>
            </a:r>
            <a:r>
              <a:rPr lang="ru-RU" sz="2400" dirty="0" err="1">
                <a:solidFill>
                  <a:srgbClr val="262726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  <a:sym typeface="Calibri"/>
              </a:rPr>
              <a:t>дашбордом</a:t>
            </a:r>
            <a:r>
              <a:rPr lang="ru-RU" sz="2400" dirty="0">
                <a:solidFill>
                  <a:srgbClr val="262726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6922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Мы видим картину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на всех уровнях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 — от всей банковской системы до конкретного банка и даже отдельного заемщика.</a:t>
            </a:r>
            <a:b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</a:b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Сначала на </a:t>
            </a:r>
            <a:r>
              <a:rPr lang="ru-RU" sz="2400" dirty="0" err="1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дашборде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 отображается общая ситуация: уровень дефолтов, прогнозная вероятность дефолта, объемы и средние суммы новых выдач.</a:t>
            </a:r>
          </a:p>
          <a:p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Далее можно спуститься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до уровня каждого банка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 — это позволяет анализировать систему «сверху вниз».</a:t>
            </a:r>
          </a:p>
          <a:p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На этом слайде видно, как можно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сравнивать показатели банков между собой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. Например, у Банка 1 за последний год показатели улучшились, но все еще ниже средних по системе — значит, банку есть куда расти. А у Банка 2, наоборот, показатели ухудшились к сентябрю — и в таких случаях мы, как регулятор, проводим дополнительный анализ, при необходимости требуем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планы мероприятий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 по улучшению ситуации.</a:t>
            </a:r>
          </a:p>
          <a:p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Здесь также видно распределение заемщиков по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рейтинговым группам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. У Банка 1, например, меньше клиентов с высоким рейтингом, чем в среднем по системе и по Банку 2, зато он лучше определяет заемщиков с самым высоким рейтингом А1, чем второй Банк. Из таких данных мы можем сделать выводы о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качестве </a:t>
            </a:r>
            <a:r>
              <a:rPr lang="ru-RU" sz="2400" b="1" dirty="0" err="1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скоринговых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 моделей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 и подходах к управлению рисками в разных банках.</a:t>
            </a:r>
          </a:p>
          <a:p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(кликаете на слайд с третьим </a:t>
            </a:r>
            <a:r>
              <a:rPr lang="ru-RU" sz="2400" dirty="0" err="1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дашбордом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6137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(кликаете на слайд с 4 мини-слайдами) Далее хочу показать вам некоторые из наших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инструментов надзорной аналитики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. </a:t>
            </a:r>
            <a:b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</a:b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Сегодня мы, как регулятор, уделяем особое внимание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рискам розничного кредитования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 — ведь именно этот сегмент напрямую влияет на финансовое благополучие граждан и устойчивость банковской системы.</a:t>
            </a:r>
          </a:p>
          <a:p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Чтобы принимать решения быстро и на основе детальной </a:t>
            </a:r>
            <a:r>
              <a:rPr lang="ru-RU" sz="2400" dirty="0" err="1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аналики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, мы разработали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несколько инструментов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, которые помогают оценивать риски банков по розничным кредитам.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srgbClr val="262726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  <a:sym typeface="Calibri"/>
              </a:rPr>
              <a:t>(кликаете на слайд с первым </a:t>
            </a:r>
            <a:r>
              <a:rPr lang="ru-RU" sz="2400" dirty="0" err="1">
                <a:solidFill>
                  <a:srgbClr val="262726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  <a:sym typeface="Calibri"/>
              </a:rPr>
              <a:t>дашбордом</a:t>
            </a:r>
            <a:r>
              <a:rPr lang="ru-RU" sz="2400" dirty="0">
                <a:solidFill>
                  <a:srgbClr val="262726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4157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Далее у нас идет более детальная аналитика по </a:t>
            </a:r>
            <a:r>
              <a:rPr lang="ru-RU" sz="2400" dirty="0" err="1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винтажам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. Мы анализируем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уровень дефолтов по срокам жизни кредита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. Например, видно, что у Банка 1 </a:t>
            </a:r>
            <a:r>
              <a:rPr lang="ru-RU" sz="2400" dirty="0" err="1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дефолтность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 заметно растет между 6-м и 9-м месяцами после выдачи, а у Банка 2 — значительно начинает расти уровень дефолта на срок 6 месяцев. Благодаря такому анализу мы можем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заранее увидеть нарастающие риски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 и реагировать до того, как «созреют» займы.</a:t>
            </a:r>
          </a:p>
          <a:p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По динамике выдач, например, видно, что у Банка 1 в феврале–июне был рост объемов кредитования, но при этом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уровень дефолтов остался стабильным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 — это позитивный сигнал. У Банка 2, наоборот, выдачи равномерные, но наблюдается небольшой рост дефолтов.</a:t>
            </a:r>
          </a:p>
          <a:p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(кликаете на слайд с четвертым </a:t>
            </a:r>
            <a:r>
              <a:rPr lang="ru-RU" sz="2400" dirty="0" err="1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дашбордом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3186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(кликаете на слайд с 4 мини-слайдами) Далее хочу показать вам некоторые из наших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инструментов надзорной аналитики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. </a:t>
            </a:r>
            <a:b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</a:b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Сегодня мы, как регулятор, уделяем особое внимание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рискам розничного кредитования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 — ведь именно этот сегмент напрямую влияет на финансовое благополучие граждан и устойчивость банковской системы.</a:t>
            </a:r>
          </a:p>
          <a:p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Чтобы принимать решения быстро и на основе детальной </a:t>
            </a:r>
            <a:r>
              <a:rPr lang="ru-RU" sz="2400" dirty="0" err="1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аналики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, мы разработали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несколько инструментов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, которые помогают оценивать риски банков по розничным кредитам.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srgbClr val="262726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  <a:sym typeface="Calibri"/>
              </a:rPr>
              <a:t>(кликаете на слайд с первым </a:t>
            </a:r>
            <a:r>
              <a:rPr lang="ru-RU" sz="2400" dirty="0" err="1">
                <a:solidFill>
                  <a:srgbClr val="262726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  <a:sym typeface="Calibri"/>
              </a:rPr>
              <a:t>дашбордом</a:t>
            </a:r>
            <a:r>
              <a:rPr lang="ru-RU" sz="2400" dirty="0">
                <a:solidFill>
                  <a:srgbClr val="262726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0430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И наконец —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поведенческая модель в динамике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. Здесь мы можем видеть, как и когда банки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меняют свои </a:t>
            </a:r>
            <a:r>
              <a:rPr lang="ru-RU" sz="2400" b="1" dirty="0" err="1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скоринговые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 модели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. Например, Банк 1 за год увеличил долю заемщиков с хорошим рейтингом на 9 пунктов и сократил долю клиентов со средним и высоким риском на 5 пунктов. И это при том, что объем его выдач вырос на 22 %!</a:t>
            </a:r>
          </a:p>
          <a:p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У Банка 2, наоборот, наблюдается небольшое ухудшение — заемщиков со средним риском стало больше на 3 пункта, хотя в целом портфель у него все еще качественнее, чем у Банка 1.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(кликаете на слайд с 4 мини-слайдами) </a:t>
            </a:r>
          </a:p>
          <a:p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Таким образом, эти инструменты позволяют нам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видеть реальную картину по розничному кредитованию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 — не только в цифрах, но и в тенденциях. Мы можем </a:t>
            </a:r>
            <a:r>
              <a:rPr lang="ru-RU" sz="2400" b="1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заранее выявлять риски</a:t>
            </a: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, анализировать, как банки управляют своими портфелями, и вовремя принимать меры.</a:t>
            </a:r>
            <a:b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</a:br>
            <a:r>
              <a:rPr lang="ru-RU" sz="2400" dirty="0">
                <a:solidFill>
                  <a:srgbClr val="262726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А значит — защищать как интересы заемщиков, так и устойчивость всей финансовой системы.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9278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1C04-2304-A5EF-3639-5C74F911F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C6C80-46AD-CE46-F969-EF4B2A316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B2E0C-B85C-A3EC-DCB2-F80CA3613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91881-1B08-2745-A738-C9E28B7D17A8}" type="datetimeFigureOut">
              <a:t>04.11.2025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BC368-0503-93DE-1C69-9E95A9511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28894-3D3E-BE19-D2C3-2B8618389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4FD85-C106-2140-A1BF-5D4A3878DA84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2404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1D048-B57C-DCF9-1776-C066B6AE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B8903-6978-C5A8-1280-41F1BBF3B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6943A-F50B-8127-894B-C4F12A78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91881-1B08-2745-A738-C9E28B7D17A8}" type="datetimeFigureOut">
              <a:t>04.11.2025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49756-CAFF-AF34-A79C-A5D1D630C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99826-11D8-55C2-E521-2B1CF3D46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4FD85-C106-2140-A1BF-5D4A3878DA84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456526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0B1203-DE6F-8BDF-8B3D-6D81CABF7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6A1D9F-4C21-DD73-F86C-B889C1CD6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E3022-88F3-2CB5-7966-B5AD82C15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91881-1B08-2745-A738-C9E28B7D17A8}" type="datetimeFigureOut">
              <a:t>04.11.2025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ACB41-DB1E-1EE2-1310-3106ED8C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088EC-0705-7127-906C-B6E43C703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4FD85-C106-2140-A1BF-5D4A3878DA84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86099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4860-D73C-04DB-0839-E3EDB7D8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3B592-CF2A-FC60-ACC5-B4177EB66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CD2E5-BDDA-2F81-CE99-A919F9940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91881-1B08-2745-A738-C9E28B7D17A8}" type="datetimeFigureOut">
              <a:t>04.11.2025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4267D-883D-0DD8-3FC0-A066BB324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AB376-8DF4-B22D-B8B6-4F4509AC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4FD85-C106-2140-A1BF-5D4A3878DA84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45494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6F5FE-A584-DB75-A21C-DCBD0A709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A96EF-4AB9-B900-B5D9-1AE4B3AC8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286FA-9CFF-6E92-DCE3-87A676963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91881-1B08-2745-A738-C9E28B7D17A8}" type="datetimeFigureOut">
              <a:t>04.11.2025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0B8C5-190A-3DE1-092D-B4C998A58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5654E-DC1E-5B94-063A-D6B89CD2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4FD85-C106-2140-A1BF-5D4A3878DA84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457428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77D2-8213-D723-CC71-CD705F63C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80BCE-56B4-E0AD-7E6A-CDFA8D0D49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4F5F2-1496-04EC-F253-A817233B3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FF1E4-324D-886E-ED10-25D38C461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91881-1B08-2745-A738-C9E28B7D17A8}" type="datetimeFigureOut">
              <a:t>04.11.2025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A3DE8-167C-1DD8-DB10-983754801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23B19-35B3-4811-073B-1765334B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4FD85-C106-2140-A1BF-5D4A3878DA84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82302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0668-643E-352C-6E5E-B41F1941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EEF1D-8D63-F355-1124-B0C60556B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81E8B-1E23-50AD-9C18-A3545AD3E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E7B56E-17A9-ACEB-E3C1-01B7FDAA9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DA8BD-E720-C4E8-C821-B6DEB3060E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6CD76D-4EF7-69B5-A916-CDFF828E6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91881-1B08-2745-A738-C9E28B7D17A8}" type="datetimeFigureOut">
              <a:t>04.11.2025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82736E-F1F8-F9B0-C5A0-F1D07201D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F3073E-0E35-1618-3751-07FA16C0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4FD85-C106-2140-A1BF-5D4A3878DA84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3155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AE2A4-6AF4-ADAE-520B-8264D468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902DD5-3B49-6BB9-B5EE-18E0F01CE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91881-1B08-2745-A738-C9E28B7D17A8}" type="datetimeFigureOut">
              <a:t>04.11.2025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E52A4-7142-27EC-B77A-13F27A6DE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3C3FD-08DE-5257-A5B5-B809FB487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4FD85-C106-2140-A1BF-5D4A3878DA84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230523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89CF8-B7B9-4306-2586-20C9FFB7B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91881-1B08-2745-A738-C9E28B7D17A8}" type="datetimeFigureOut">
              <a:t>04.11.2025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05389-EC36-145C-65D7-FB3685A1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82F66-EC2D-A16A-9EC1-34439136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4FD85-C106-2140-A1BF-5D4A3878DA84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1077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E0D92-76CA-A743-B3B5-B847A87D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5B33F-9BFF-D038-485B-6B86B9DE2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25A7C-1CF1-8309-B70F-E80B81BA6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11FC7-5C38-BA54-2741-88FDD198A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91881-1B08-2745-A738-C9E28B7D17A8}" type="datetimeFigureOut">
              <a:t>04.11.2025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77168-41B4-53EF-650E-B5C9C16D9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F4093-DA33-9C77-26FF-9721C75A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4FD85-C106-2140-A1BF-5D4A3878DA84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32247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3E458-3D38-46B9-8EC0-585AB1A2B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3EF10C-CA72-7509-4FF1-42568C0ABC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19B39-1C66-EEAE-37F2-D24AFC8AC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3C063-A95A-9F02-3F87-22C33FA91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91881-1B08-2745-A738-C9E28B7D17A8}" type="datetimeFigureOut">
              <a:t>04.11.2025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F3B7D-FEEB-443E-614B-8F4A610E2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968BB-AABE-B553-2C60-06BCC426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4FD85-C106-2140-A1BF-5D4A3878DA84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00750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E6952A-A2E9-72E2-959E-D3C975DC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B9F82-B248-0FDF-0191-9167D7325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8D863-8AA4-B6FE-D13B-5FA7A97F3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91881-1B08-2745-A738-C9E28B7D17A8}" type="datetimeFigureOut">
              <a:t>04.11.2025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BC435-6618-AB04-18A5-15800597E2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60602-ADBE-47BA-5EA6-4490FEE11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4FD85-C106-2140-A1BF-5D4A3878DA84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879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slideLayout" Target="../slideLayouts/slideLayout7.xml"/><Relationship Id="rId7" Type="http://schemas.openxmlformats.org/officeDocument/2006/relationships/diagramData" Target="../diagrams/data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microsoft.com/office/2007/relationships/diagramDrawing" Target="../diagrams/drawing2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.png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463335-B618-4A8D-932D-5EA690ED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информация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51BC58-CE31-49A7-AFB9-8A42F5F21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40000"/>
              </a:lnSpc>
            </a:pPr>
            <a:r>
              <a:rPr lang="ru-RU" b="1" dirty="0"/>
              <a:t>Цель презентации </a:t>
            </a:r>
            <a:r>
              <a:rPr lang="ru-RU" dirty="0"/>
              <a:t>– создать визуально понятную презентацию для конференции, которая показывает цифровую трансформацию финансового регулятора </a:t>
            </a:r>
          </a:p>
          <a:p>
            <a:pPr>
              <a:lnSpc>
                <a:spcPct val="140000"/>
              </a:lnSpc>
            </a:pPr>
            <a:r>
              <a:rPr lang="ru-RU" b="1" dirty="0"/>
              <a:t>Основная идея </a:t>
            </a:r>
            <a:r>
              <a:rPr lang="ru-RU" dirty="0"/>
              <a:t>– это не про технологии, а про устойчивость, доверие и способность регулятора слышать рынок и предвидеть риски</a:t>
            </a:r>
          </a:p>
          <a:p>
            <a:pPr>
              <a:lnSpc>
                <a:spcPct val="140000"/>
              </a:lnSpc>
            </a:pPr>
            <a:r>
              <a:rPr lang="ru-RU" b="1" dirty="0"/>
              <a:t>Аудитория </a:t>
            </a:r>
            <a:r>
              <a:rPr lang="ru-RU" dirty="0"/>
              <a:t>– широкая профессиональная аудитория (финансовые организации, регуляторы других стран, международные партнеры), разные уровни вовлеченности в тему – важно, чтобы понимали и топ-менеджеры, и специалисты</a:t>
            </a:r>
          </a:p>
          <a:p>
            <a:pPr>
              <a:lnSpc>
                <a:spcPct val="140000"/>
              </a:lnSpc>
            </a:pPr>
            <a:r>
              <a:rPr lang="ru-RU" b="1" dirty="0"/>
              <a:t>Формат показа </a:t>
            </a:r>
            <a:r>
              <a:rPr lang="ru-RU" dirty="0"/>
              <a:t>– </a:t>
            </a:r>
            <a:r>
              <a:rPr lang="en-US" dirty="0"/>
              <a:t>16x9</a:t>
            </a:r>
            <a:r>
              <a:rPr lang="ru-RU" dirty="0"/>
              <a:t> </a:t>
            </a:r>
            <a:r>
              <a:rPr lang="en-US" dirty="0"/>
              <a:t>LED-</a:t>
            </a:r>
            <a:r>
              <a:rPr lang="ru-RU" dirty="0"/>
              <a:t>экран, презентация без озвучки на 15-20 минут (3-4 мин свое видео в начале и в конце)</a:t>
            </a:r>
          </a:p>
          <a:p>
            <a:pPr>
              <a:lnSpc>
                <a:spcPct val="140000"/>
              </a:lnSpc>
            </a:pPr>
            <a:r>
              <a:rPr lang="ru-RU" b="1" dirty="0"/>
              <a:t>Требования к стилю </a:t>
            </a:r>
            <a:r>
              <a:rPr lang="ru-RU" dirty="0"/>
              <a:t>– глубокий синий, цифровые элементы, световые эффекты, прозрачные панели, глубина пространства, шрифт легко читаемый с большого экрана, переходы между блоками плавные (эффекты трансформации, анимация, </a:t>
            </a:r>
            <a:r>
              <a:rPr lang="en-US" dirty="0"/>
              <a:t>HUD </a:t>
            </a:r>
            <a:r>
              <a:rPr lang="ru-RU" dirty="0"/>
              <a:t>эффекты), часть слайдов должна выглядеть как интерфейс умной аналитической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54323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FEE9F-1316-4FC6-AFF1-75C7D4B95D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Слайд 8 – Страница с сервисами </a:t>
            </a:r>
            <a:r>
              <a:rPr lang="en-US" dirty="0" err="1"/>
              <a:t>FinAI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31697-60C8-44AB-AB57-3F289327981D}"/>
              </a:ext>
            </a:extLst>
          </p:cNvPr>
          <p:cNvSpPr txBox="1"/>
          <p:nvPr/>
        </p:nvSpPr>
        <p:spPr>
          <a:xfrm>
            <a:off x="7353108" y="1736792"/>
            <a:ext cx="414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Комментарии:</a:t>
            </a:r>
          </a:p>
          <a:p>
            <a:pPr marL="342900" indent="-342900">
              <a:buAutoNum type="arabicPeriod"/>
            </a:pPr>
            <a:r>
              <a:rPr lang="ru-RU" dirty="0"/>
              <a:t>Возврат на слайд с сервисами, такой же как слайд 3, но уже без цифр по проектам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1C38AF1-D268-4265-9E23-2DB1FE5A0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474" y="3287811"/>
            <a:ext cx="5870736" cy="308096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43D3157-9D1F-4596-889F-DDD4E23E878B}"/>
              </a:ext>
            </a:extLst>
          </p:cNvPr>
          <p:cNvSpPr txBox="1"/>
          <p:nvPr/>
        </p:nvSpPr>
        <p:spPr>
          <a:xfrm>
            <a:off x="6959567" y="2952131"/>
            <a:ext cx="3257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Рис1 – Страница сервисов </a:t>
            </a:r>
            <a:r>
              <a:rPr lang="en-US" sz="1400" dirty="0" err="1"/>
              <a:t>FinAI</a:t>
            </a:r>
            <a:endParaRPr lang="ru-RU" sz="14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BEB09F4-8BC8-4265-AA77-2721F1467D82}"/>
              </a:ext>
            </a:extLst>
          </p:cNvPr>
          <p:cNvSpPr/>
          <p:nvPr/>
        </p:nvSpPr>
        <p:spPr>
          <a:xfrm>
            <a:off x="111162" y="862150"/>
            <a:ext cx="5365524" cy="5630726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ru-RU" b="1" dirty="0">
                <a:solidFill>
                  <a:schemeClr val="tx1"/>
                </a:solidFill>
              </a:rPr>
              <a:t>Текст для слайда:</a:t>
            </a:r>
          </a:p>
          <a:p>
            <a:r>
              <a:rPr lang="en-US" b="1" dirty="0" err="1">
                <a:solidFill>
                  <a:schemeClr val="tx1"/>
                </a:solidFill>
              </a:rPr>
              <a:t>FinAI</a:t>
            </a:r>
            <a:endParaRPr lang="ru-RU" b="1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800086-AC73-4CE0-98D6-FA7E13771849}"/>
              </a:ext>
            </a:extLst>
          </p:cNvPr>
          <p:cNvSpPr txBox="1"/>
          <p:nvPr/>
        </p:nvSpPr>
        <p:spPr>
          <a:xfrm>
            <a:off x="257790" y="1554566"/>
            <a:ext cx="51449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Сервисы:</a:t>
            </a:r>
          </a:p>
          <a:p>
            <a:pPr marL="342900" indent="-342900">
              <a:buAutoNum type="arabicPeriod"/>
            </a:pPr>
            <a:r>
              <a:rPr lang="ru-RU" dirty="0"/>
              <a:t>Надзор за банками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R-AI</a:t>
            </a:r>
            <a:endParaRPr lang="ru-RU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Инструменты стресс-тестирования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SREP AI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EWI </a:t>
            </a:r>
            <a:r>
              <a:rPr lang="ru-RU" dirty="0" err="1"/>
              <a:t>дэшборды</a:t>
            </a:r>
            <a:endParaRPr lang="ru-RU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Инспекция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Текущий мониторинг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ИИ-агент для Кредитного регистра</a:t>
            </a:r>
          </a:p>
          <a:p>
            <a:pPr marL="342900" indent="-342900">
              <a:buAutoNum type="arabicPeriod"/>
            </a:pPr>
            <a:r>
              <a:rPr lang="ru-RU" dirty="0"/>
              <a:t>Лицензирование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Реестр финансовых организаций</a:t>
            </a:r>
          </a:p>
          <a:p>
            <a:pPr marL="342900" indent="-342900">
              <a:buAutoNum type="arabicPeriod"/>
            </a:pPr>
            <a:r>
              <a:rPr lang="ru-RU" dirty="0"/>
              <a:t>Поведенческий надзор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Фабрика обращений</a:t>
            </a:r>
          </a:p>
          <a:p>
            <a:pPr marL="342900" indent="-342900">
              <a:buAutoNum type="arabicPeriod"/>
            </a:pPr>
            <a:r>
              <a:rPr lang="ru-RU" dirty="0"/>
              <a:t>ПОД/ФТ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Оценка рисков ПОД/ФТ</a:t>
            </a:r>
          </a:p>
          <a:p>
            <a:pPr marL="342900" indent="-342900">
              <a:buAutoNum type="arabicPeriod"/>
            </a:pPr>
            <a:r>
              <a:rPr lang="ru-RU" dirty="0"/>
              <a:t>Надзор за РЦБ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Надзорная оценка </a:t>
            </a:r>
            <a:r>
              <a:rPr lang="en-US" dirty="0"/>
              <a:t>RASS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0961DC-CEDF-40DE-86FC-3AF7D466C69C}"/>
              </a:ext>
            </a:extLst>
          </p:cNvPr>
          <p:cNvSpPr txBox="1"/>
          <p:nvPr/>
        </p:nvSpPr>
        <p:spPr>
          <a:xfrm>
            <a:off x="3468104" y="2822954"/>
            <a:ext cx="200858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Имитация нажатия сервиса и переход на следующий слайд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2C2C698-EEFD-43AF-96CE-2BC4A8139F44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708366" y="3152503"/>
            <a:ext cx="759738" cy="270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220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ounded rectangle: Create">
            <a:extLst>
              <a:ext uri="{FF2B5EF4-FFF2-40B4-BE49-F238E27FC236}">
                <a16:creationId xmlns:a16="http://schemas.microsoft.com/office/drawing/2014/main" id="{893BB53E-0564-4E67-BFC0-521BCF4CB067}"/>
              </a:ext>
            </a:extLst>
          </p:cNvPr>
          <p:cNvSpPr/>
          <p:nvPr/>
        </p:nvSpPr>
        <p:spPr>
          <a:xfrm>
            <a:off x="-89731" y="-64094"/>
            <a:ext cx="12421312" cy="7011825"/>
          </a:xfrm>
          <a:prstGeom prst="roundRect">
            <a:avLst>
              <a:gd name="adj" fmla="val 2796"/>
            </a:avLst>
          </a:prstGeom>
          <a:blipFill dpi="0" rotWithShape="0">
            <a:blip r:embed="rId3">
              <a:lum/>
            </a:blip>
            <a:srcRect/>
            <a:stretch>
              <a:fillRect l="-2667" t="-4587" r="-2889" b="-4358"/>
            </a:stretch>
          </a:blipFill>
          <a:ln w="6350">
            <a:solidFill>
              <a:schemeClr val="bg1">
                <a:alpha val="50000"/>
              </a:schemeClr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200" b="1" spc="150" dirty="0">
              <a:solidFill>
                <a:prstClr val="white"/>
              </a:solidFill>
              <a:latin typeface="Calibri (Основной текст)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33F2B9-D1BF-4E66-A08C-FAA8DA95F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44" y="225107"/>
            <a:ext cx="5714125" cy="304020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858D3D-0F20-4F4A-B211-C357567A6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532" y="218513"/>
            <a:ext cx="5714125" cy="3034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9789F1-9848-4018-B88F-6B01C690B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44" y="3429000"/>
            <a:ext cx="5718735" cy="30402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1D4380-DC39-4043-AA4D-ED6090726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532" y="3429000"/>
            <a:ext cx="5714125" cy="30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34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ounded rectangle: Create">
            <a:extLst>
              <a:ext uri="{FF2B5EF4-FFF2-40B4-BE49-F238E27FC236}">
                <a16:creationId xmlns:a16="http://schemas.microsoft.com/office/drawing/2014/main" id="{11FA8FEC-558E-4C2F-9FD9-A332FE0B175F}"/>
              </a:ext>
            </a:extLst>
          </p:cNvPr>
          <p:cNvSpPr/>
          <p:nvPr/>
        </p:nvSpPr>
        <p:spPr>
          <a:xfrm>
            <a:off x="183776" y="186370"/>
            <a:ext cx="11824449" cy="6266851"/>
          </a:xfrm>
          <a:prstGeom prst="roundRect">
            <a:avLst>
              <a:gd name="adj" fmla="val 2796"/>
            </a:avLst>
          </a:prstGeom>
          <a:blipFill dpi="0" rotWithShape="0">
            <a:blip r:embed="rId3">
              <a:lum/>
            </a:blip>
            <a:srcRect/>
            <a:stretch>
              <a:fillRect l="-2667" t="-4587" r="-2889" b="-4358"/>
            </a:stretch>
          </a:blipFill>
          <a:ln w="6350">
            <a:solidFill>
              <a:schemeClr val="bg1">
                <a:alpha val="50000"/>
              </a:schemeClr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200" b="1" spc="150" dirty="0">
              <a:solidFill>
                <a:prstClr val="white"/>
              </a:solidFill>
              <a:latin typeface="Calibri (Основной текст)"/>
            </a:endParaRPr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EEE90BBD-FE4E-45A6-A639-B75045E0D3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206206"/>
              </p:ext>
            </p:extLst>
          </p:nvPr>
        </p:nvGraphicFramePr>
        <p:xfrm>
          <a:off x="2324313" y="523733"/>
          <a:ext cx="4221716" cy="2860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86C53DD-1BDF-4613-993E-9F514C65E380}"/>
              </a:ext>
            </a:extLst>
          </p:cNvPr>
          <p:cNvSpPr txBox="1">
            <a:spLocks/>
          </p:cNvSpPr>
          <p:nvPr/>
        </p:nvSpPr>
        <p:spPr>
          <a:xfrm>
            <a:off x="431179" y="514542"/>
            <a:ext cx="1745525" cy="143931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3200" b="1" dirty="0">
                <a:solidFill>
                  <a:schemeClr val="accent1"/>
                </a:solidFill>
              </a:rPr>
              <a:t>1,57%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DR </a:t>
            </a:r>
            <a:r>
              <a:rPr lang="ru-RU" sz="1600" dirty="0">
                <a:solidFill>
                  <a:schemeClr val="bg1"/>
                </a:solidFill>
              </a:rPr>
              <a:t>по системе 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</a:rPr>
              <a:t>(по количеству)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4456F9-DCCA-4D5C-B37E-EF11582DCAB5}"/>
              </a:ext>
            </a:extLst>
          </p:cNvPr>
          <p:cNvSpPr txBox="1"/>
          <p:nvPr/>
        </p:nvSpPr>
        <p:spPr>
          <a:xfrm>
            <a:off x="430292" y="2446582"/>
            <a:ext cx="1747299" cy="143931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3200" b="1" dirty="0">
                <a:solidFill>
                  <a:schemeClr val="accent1"/>
                </a:solidFill>
              </a:rPr>
              <a:t>2,59%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DR </a:t>
            </a:r>
            <a:r>
              <a:rPr lang="ru-RU" sz="1600" dirty="0">
                <a:solidFill>
                  <a:schemeClr val="bg1"/>
                </a:solidFill>
              </a:rPr>
              <a:t>по системе 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</a:rPr>
              <a:t>(по сумме)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7A00CBE4-A762-47DF-B18B-BEFBCC3169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7469313"/>
              </p:ext>
            </p:extLst>
          </p:nvPr>
        </p:nvGraphicFramePr>
        <p:xfrm>
          <a:off x="7018256" y="514542"/>
          <a:ext cx="4784103" cy="2728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284CA63-7C99-4627-82D0-31F6D531BEC3}"/>
              </a:ext>
            </a:extLst>
          </p:cNvPr>
          <p:cNvSpPr txBox="1"/>
          <p:nvPr/>
        </p:nvSpPr>
        <p:spPr>
          <a:xfrm>
            <a:off x="429404" y="4378622"/>
            <a:ext cx="1747300" cy="143931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3200" b="1" dirty="0">
                <a:solidFill>
                  <a:schemeClr val="accent1"/>
                </a:solidFill>
              </a:rPr>
              <a:t>4,23%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PD </a:t>
            </a:r>
            <a:r>
              <a:rPr lang="ru-RU" sz="1600" dirty="0">
                <a:solidFill>
                  <a:schemeClr val="bg1"/>
                </a:solidFill>
              </a:rPr>
              <a:t>поведенческий по системе</a:t>
            </a:r>
          </a:p>
        </p:txBody>
      </p:sp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id="{27862537-B29A-4C33-9FE7-E1CC0F2337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86002"/>
              </p:ext>
            </p:extLst>
          </p:nvPr>
        </p:nvGraphicFramePr>
        <p:xfrm>
          <a:off x="2325200" y="3411565"/>
          <a:ext cx="9345247" cy="28554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044954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ounded rectangle: Create">
            <a:extLst>
              <a:ext uri="{FF2B5EF4-FFF2-40B4-BE49-F238E27FC236}">
                <a16:creationId xmlns:a16="http://schemas.microsoft.com/office/drawing/2014/main" id="{893BB53E-0564-4E67-BFC0-521BCF4CB067}"/>
              </a:ext>
            </a:extLst>
          </p:cNvPr>
          <p:cNvSpPr/>
          <p:nvPr/>
        </p:nvSpPr>
        <p:spPr>
          <a:xfrm>
            <a:off x="-89731" y="-64094"/>
            <a:ext cx="12421312" cy="7011825"/>
          </a:xfrm>
          <a:prstGeom prst="roundRect">
            <a:avLst>
              <a:gd name="adj" fmla="val 2796"/>
            </a:avLst>
          </a:prstGeom>
          <a:blipFill dpi="0" rotWithShape="0">
            <a:blip r:embed="rId3">
              <a:lum/>
            </a:blip>
            <a:srcRect/>
            <a:stretch>
              <a:fillRect l="-2667" t="-4587" r="-2889" b="-4358"/>
            </a:stretch>
          </a:blipFill>
          <a:ln w="6350">
            <a:solidFill>
              <a:schemeClr val="bg1">
                <a:alpha val="50000"/>
              </a:schemeClr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200" b="1" spc="150" dirty="0">
              <a:solidFill>
                <a:prstClr val="white"/>
              </a:solidFill>
              <a:latin typeface="Calibri (Основной текст)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33F2B9-D1BF-4E66-A08C-FAA8DA95F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44" y="225107"/>
            <a:ext cx="5714125" cy="304020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858D3D-0F20-4F4A-B211-C357567A6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532" y="218513"/>
            <a:ext cx="5714125" cy="3034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9789F1-9848-4018-B88F-6B01C690B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44" y="3429000"/>
            <a:ext cx="5718735" cy="30402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1D4380-DC39-4043-AA4D-ED6090726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532" y="3429000"/>
            <a:ext cx="5714125" cy="30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00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ounded rectangle: Create">
            <a:extLst>
              <a:ext uri="{FF2B5EF4-FFF2-40B4-BE49-F238E27FC236}">
                <a16:creationId xmlns:a16="http://schemas.microsoft.com/office/drawing/2014/main" id="{ECB15BD5-EAB3-43C2-A98F-A7B98A9DE502}"/>
              </a:ext>
            </a:extLst>
          </p:cNvPr>
          <p:cNvSpPr/>
          <p:nvPr/>
        </p:nvSpPr>
        <p:spPr>
          <a:xfrm>
            <a:off x="183776" y="186370"/>
            <a:ext cx="11824449" cy="6266851"/>
          </a:xfrm>
          <a:prstGeom prst="roundRect">
            <a:avLst>
              <a:gd name="adj" fmla="val 2796"/>
            </a:avLst>
          </a:prstGeom>
          <a:blipFill dpi="0" rotWithShape="0">
            <a:blip r:embed="rId3">
              <a:lum/>
            </a:blip>
            <a:srcRect/>
            <a:stretch>
              <a:fillRect l="-2667" t="-4587" r="-2889" b="-4358"/>
            </a:stretch>
          </a:blipFill>
          <a:ln w="6350">
            <a:solidFill>
              <a:schemeClr val="bg1">
                <a:alpha val="50000"/>
              </a:schemeClr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200" b="1" spc="150" dirty="0">
              <a:solidFill>
                <a:prstClr val="white"/>
              </a:solidFill>
              <a:latin typeface="Calibri (Основной текст)"/>
            </a:endParaRPr>
          </a:p>
        </p:txBody>
      </p:sp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D2EEC074-6700-4330-BB47-D3F3EE0F0E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6233390"/>
              </p:ext>
            </p:extLst>
          </p:nvPr>
        </p:nvGraphicFramePr>
        <p:xfrm>
          <a:off x="646232" y="582697"/>
          <a:ext cx="5020030" cy="2840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Диаграмма 17">
            <a:extLst>
              <a:ext uri="{FF2B5EF4-FFF2-40B4-BE49-F238E27FC236}">
                <a16:creationId xmlns:a16="http://schemas.microsoft.com/office/drawing/2014/main" id="{D2EEC074-6700-4330-BB47-D3F3EE0F0E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3149222"/>
              </p:ext>
            </p:extLst>
          </p:nvPr>
        </p:nvGraphicFramePr>
        <p:xfrm>
          <a:off x="646232" y="3529799"/>
          <a:ext cx="5020030" cy="2840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Диаграмма 18">
            <a:extLst>
              <a:ext uri="{FF2B5EF4-FFF2-40B4-BE49-F238E27FC236}">
                <a16:creationId xmlns:a16="http://schemas.microsoft.com/office/drawing/2014/main" id="{B356DB9E-80C4-4592-A7FA-F5B396E662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0528330"/>
              </p:ext>
            </p:extLst>
          </p:nvPr>
        </p:nvGraphicFramePr>
        <p:xfrm>
          <a:off x="6450325" y="582697"/>
          <a:ext cx="5135218" cy="2805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0" name="Диаграмма 19">
            <a:extLst>
              <a:ext uri="{FF2B5EF4-FFF2-40B4-BE49-F238E27FC236}">
                <a16:creationId xmlns:a16="http://schemas.microsoft.com/office/drawing/2014/main" id="{B356DB9E-80C4-4592-A7FA-F5B396E662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941441"/>
              </p:ext>
            </p:extLst>
          </p:nvPr>
        </p:nvGraphicFramePr>
        <p:xfrm>
          <a:off x="6525739" y="3529799"/>
          <a:ext cx="5135218" cy="2805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CBD6179-EA90-45C3-BA85-6824444F0574}"/>
              </a:ext>
            </a:extLst>
          </p:cNvPr>
          <p:cNvSpPr txBox="1"/>
          <p:nvPr/>
        </p:nvSpPr>
        <p:spPr>
          <a:xfrm>
            <a:off x="606458" y="268427"/>
            <a:ext cx="873650" cy="31427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Банк 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1CEC14-229B-4FF7-BB74-836DA2ECFD75}"/>
              </a:ext>
            </a:extLst>
          </p:cNvPr>
          <p:cNvSpPr/>
          <p:nvPr/>
        </p:nvSpPr>
        <p:spPr>
          <a:xfrm>
            <a:off x="1395978" y="280149"/>
            <a:ext cx="16826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miter lim="800000"/>
          </a:ln>
          <a:effectLst>
            <a:outerShdw blurRad="165100" dist="38100" dir="2700000" algn="tl" rotWithShape="0">
              <a:schemeClr val="bg1">
                <a:alpha val="4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hangingPunct="0"/>
            <a:endParaRPr lang="ru-RU" sz="1400">
              <a:solidFill>
                <a:srgbClr val="8C9097"/>
              </a:solidFill>
              <a:sym typeface="Calibri"/>
            </a:endParaRPr>
          </a:p>
        </p:txBody>
      </p:sp>
      <p:sp>
        <p:nvSpPr>
          <p:cNvPr id="3" name="Равнобедренный треугольник 2">
            <a:extLst>
              <a:ext uri="{FF2B5EF4-FFF2-40B4-BE49-F238E27FC236}">
                <a16:creationId xmlns:a16="http://schemas.microsoft.com/office/drawing/2014/main" id="{7CFF1B3E-B6FA-4602-A386-C235656460CA}"/>
              </a:ext>
            </a:extLst>
          </p:cNvPr>
          <p:cNvSpPr/>
          <p:nvPr/>
        </p:nvSpPr>
        <p:spPr>
          <a:xfrm rot="10800000">
            <a:off x="1395978" y="370261"/>
            <a:ext cx="144000" cy="144000"/>
          </a:xfrm>
          <a:prstGeom prst="triangle">
            <a:avLst/>
          </a:prstGeom>
          <a:solidFill>
            <a:schemeClr val="tx1">
              <a:lumMod val="90000"/>
              <a:lumOff val="1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hangingPunct="0"/>
            <a:endParaRPr lang="ru-RU" sz="1400">
              <a:solidFill>
                <a:srgbClr val="8C9097"/>
              </a:solidFill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CA583-616D-463C-9A0D-E9BF465C5939}"/>
              </a:ext>
            </a:extLst>
          </p:cNvPr>
          <p:cNvSpPr txBox="1"/>
          <p:nvPr/>
        </p:nvSpPr>
        <p:spPr>
          <a:xfrm>
            <a:off x="1746713" y="260497"/>
            <a:ext cx="873650" cy="31427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Банк 2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D79F6B8-E511-46F1-8FC0-D18C6EB79FD1}"/>
              </a:ext>
            </a:extLst>
          </p:cNvPr>
          <p:cNvSpPr/>
          <p:nvPr/>
        </p:nvSpPr>
        <p:spPr>
          <a:xfrm>
            <a:off x="2536233" y="272219"/>
            <a:ext cx="16826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miter lim="800000"/>
          </a:ln>
          <a:effectLst>
            <a:outerShdw blurRad="165100" dist="38100" dir="2700000" algn="tl" rotWithShape="0">
              <a:schemeClr val="bg1">
                <a:alpha val="4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hangingPunct="0"/>
            <a:endParaRPr lang="ru-RU" sz="1400">
              <a:solidFill>
                <a:srgbClr val="8C9097"/>
              </a:solidFill>
              <a:sym typeface="Calibri"/>
            </a:endParaRPr>
          </a:p>
        </p:txBody>
      </p:sp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0D8A7BC2-0860-4B9F-B369-7AE739AE9F6A}"/>
              </a:ext>
            </a:extLst>
          </p:cNvPr>
          <p:cNvSpPr/>
          <p:nvPr/>
        </p:nvSpPr>
        <p:spPr>
          <a:xfrm rot="10800000">
            <a:off x="2542035" y="385404"/>
            <a:ext cx="144000" cy="144000"/>
          </a:xfrm>
          <a:prstGeom prst="triangle">
            <a:avLst/>
          </a:prstGeom>
          <a:solidFill>
            <a:schemeClr val="tx1">
              <a:lumMod val="90000"/>
              <a:lumOff val="1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hangingPunct="0"/>
            <a:endParaRPr lang="ru-RU" sz="1400">
              <a:solidFill>
                <a:srgbClr val="8C9097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9064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ounded rectangle: Create">
            <a:extLst>
              <a:ext uri="{FF2B5EF4-FFF2-40B4-BE49-F238E27FC236}">
                <a16:creationId xmlns:a16="http://schemas.microsoft.com/office/drawing/2014/main" id="{893BB53E-0564-4E67-BFC0-521BCF4CB067}"/>
              </a:ext>
            </a:extLst>
          </p:cNvPr>
          <p:cNvSpPr/>
          <p:nvPr/>
        </p:nvSpPr>
        <p:spPr>
          <a:xfrm>
            <a:off x="-89731" y="-64094"/>
            <a:ext cx="12421312" cy="7011825"/>
          </a:xfrm>
          <a:prstGeom prst="roundRect">
            <a:avLst>
              <a:gd name="adj" fmla="val 2796"/>
            </a:avLst>
          </a:prstGeom>
          <a:blipFill dpi="0" rotWithShape="0">
            <a:blip r:embed="rId3">
              <a:lum/>
            </a:blip>
            <a:srcRect/>
            <a:stretch>
              <a:fillRect l="-2667" t="-4587" r="-2889" b="-4358"/>
            </a:stretch>
          </a:blipFill>
          <a:ln w="6350">
            <a:solidFill>
              <a:schemeClr val="bg1">
                <a:alpha val="50000"/>
              </a:schemeClr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200" b="1" spc="150" dirty="0">
              <a:solidFill>
                <a:prstClr val="white"/>
              </a:solidFill>
              <a:latin typeface="Calibri (Основной текст)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33F2B9-D1BF-4E66-A08C-FAA8DA95F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44" y="225107"/>
            <a:ext cx="5714125" cy="304020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858D3D-0F20-4F4A-B211-C357567A6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532" y="218513"/>
            <a:ext cx="5714125" cy="3034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9789F1-9848-4018-B88F-6B01C690B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44" y="3429000"/>
            <a:ext cx="5718735" cy="30402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1D4380-DC39-4043-AA4D-ED6090726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532" y="3429000"/>
            <a:ext cx="5714125" cy="30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ounded rectangle: Create">
            <a:extLst>
              <a:ext uri="{FF2B5EF4-FFF2-40B4-BE49-F238E27FC236}">
                <a16:creationId xmlns:a16="http://schemas.microsoft.com/office/drawing/2014/main" id="{ECB15BD5-EAB3-43C2-A98F-A7B98A9DE502}"/>
              </a:ext>
            </a:extLst>
          </p:cNvPr>
          <p:cNvSpPr/>
          <p:nvPr/>
        </p:nvSpPr>
        <p:spPr>
          <a:xfrm>
            <a:off x="183776" y="186370"/>
            <a:ext cx="11824449" cy="6266851"/>
          </a:xfrm>
          <a:prstGeom prst="roundRect">
            <a:avLst>
              <a:gd name="adj" fmla="val 2796"/>
            </a:avLst>
          </a:prstGeom>
          <a:blipFill dpi="0" rotWithShape="0">
            <a:blip r:embed="rId3">
              <a:lum/>
            </a:blip>
            <a:srcRect/>
            <a:stretch>
              <a:fillRect l="-2667" t="-4587" r="-2889" b="-4358"/>
            </a:stretch>
          </a:blipFill>
          <a:ln w="6350">
            <a:solidFill>
              <a:schemeClr val="bg1">
                <a:alpha val="50000"/>
              </a:schemeClr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200" b="1" spc="150" dirty="0">
              <a:solidFill>
                <a:prstClr val="white"/>
              </a:solidFill>
              <a:latin typeface="Calibri (Основной текст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D6179-EA90-45C3-BA85-6824444F0574}"/>
              </a:ext>
            </a:extLst>
          </p:cNvPr>
          <p:cNvSpPr txBox="1"/>
          <p:nvPr/>
        </p:nvSpPr>
        <p:spPr>
          <a:xfrm>
            <a:off x="606458" y="268427"/>
            <a:ext cx="873650" cy="31427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Банк 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1CEC14-229B-4FF7-BB74-836DA2ECFD75}"/>
              </a:ext>
            </a:extLst>
          </p:cNvPr>
          <p:cNvSpPr/>
          <p:nvPr/>
        </p:nvSpPr>
        <p:spPr>
          <a:xfrm>
            <a:off x="1395978" y="280149"/>
            <a:ext cx="16826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miter lim="800000"/>
          </a:ln>
          <a:effectLst>
            <a:outerShdw blurRad="165100" dist="38100" dir="2700000" algn="tl" rotWithShape="0">
              <a:schemeClr val="bg1">
                <a:alpha val="4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hangingPunct="0"/>
            <a:endParaRPr lang="ru-RU" sz="1400">
              <a:solidFill>
                <a:srgbClr val="8C9097"/>
              </a:solidFill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CA583-616D-463C-9A0D-E9BF465C5939}"/>
              </a:ext>
            </a:extLst>
          </p:cNvPr>
          <p:cNvSpPr txBox="1"/>
          <p:nvPr/>
        </p:nvSpPr>
        <p:spPr>
          <a:xfrm>
            <a:off x="1746713" y="260497"/>
            <a:ext cx="873650" cy="31427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Банк 2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D79F6B8-E511-46F1-8FC0-D18C6EB79FD1}"/>
              </a:ext>
            </a:extLst>
          </p:cNvPr>
          <p:cNvSpPr/>
          <p:nvPr/>
        </p:nvSpPr>
        <p:spPr>
          <a:xfrm>
            <a:off x="2536233" y="272219"/>
            <a:ext cx="16826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miter lim="800000"/>
          </a:ln>
          <a:effectLst>
            <a:outerShdw blurRad="165100" dist="38100" dir="2700000" algn="tl" rotWithShape="0">
              <a:schemeClr val="bg1">
                <a:alpha val="4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hangingPunct="0"/>
            <a:endParaRPr lang="ru-RU" sz="1400">
              <a:solidFill>
                <a:srgbClr val="8C9097"/>
              </a:solidFill>
              <a:sym typeface="Calibri"/>
            </a:endParaRPr>
          </a:p>
        </p:txBody>
      </p:sp>
      <p:graphicFrame>
        <p:nvGraphicFramePr>
          <p:cNvPr id="15" name="Диаграмма 14">
            <a:extLst>
              <a:ext uri="{FF2B5EF4-FFF2-40B4-BE49-F238E27FC236}">
                <a16:creationId xmlns:a16="http://schemas.microsoft.com/office/drawing/2014/main" id="{8C5743EC-3871-4A67-AA8D-2F762B2C18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6147948"/>
              </p:ext>
            </p:extLst>
          </p:nvPr>
        </p:nvGraphicFramePr>
        <p:xfrm>
          <a:off x="477681" y="794959"/>
          <a:ext cx="5555474" cy="2452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Диаграмма 16">
            <a:extLst>
              <a:ext uri="{FF2B5EF4-FFF2-40B4-BE49-F238E27FC236}">
                <a16:creationId xmlns:a16="http://schemas.microsoft.com/office/drawing/2014/main" id="{60D10799-8812-40E1-A9A5-78D7830200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9642619"/>
              </p:ext>
            </p:extLst>
          </p:nvPr>
        </p:nvGraphicFramePr>
        <p:xfrm>
          <a:off x="6292420" y="777658"/>
          <a:ext cx="5555474" cy="2452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Диаграмма 20">
            <a:extLst>
              <a:ext uri="{FF2B5EF4-FFF2-40B4-BE49-F238E27FC236}">
                <a16:creationId xmlns:a16="http://schemas.microsoft.com/office/drawing/2014/main" id="{98376027-60FC-4B31-B65B-3E89A4D512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0785637"/>
              </p:ext>
            </p:extLst>
          </p:nvPr>
        </p:nvGraphicFramePr>
        <p:xfrm>
          <a:off x="477681" y="3429000"/>
          <a:ext cx="5555474" cy="2679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2" name="Диаграмма 21">
            <a:extLst>
              <a:ext uri="{FF2B5EF4-FFF2-40B4-BE49-F238E27FC236}">
                <a16:creationId xmlns:a16="http://schemas.microsoft.com/office/drawing/2014/main" id="{62DE6B72-22E0-4F57-B19A-892DC2F84D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0411330"/>
              </p:ext>
            </p:extLst>
          </p:nvPr>
        </p:nvGraphicFramePr>
        <p:xfrm>
          <a:off x="6242953" y="3429000"/>
          <a:ext cx="5555473" cy="2679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Равнобедренный треугольник 12">
            <a:extLst>
              <a:ext uri="{FF2B5EF4-FFF2-40B4-BE49-F238E27FC236}">
                <a16:creationId xmlns:a16="http://schemas.microsoft.com/office/drawing/2014/main" id="{2EA5819D-F546-495C-BBEC-440A98EC8631}"/>
              </a:ext>
            </a:extLst>
          </p:cNvPr>
          <p:cNvSpPr/>
          <p:nvPr/>
        </p:nvSpPr>
        <p:spPr>
          <a:xfrm rot="10800000">
            <a:off x="1395978" y="370261"/>
            <a:ext cx="144000" cy="144000"/>
          </a:xfrm>
          <a:prstGeom prst="triangle">
            <a:avLst/>
          </a:prstGeom>
          <a:solidFill>
            <a:schemeClr val="tx1">
              <a:lumMod val="90000"/>
              <a:lumOff val="1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hangingPunct="0"/>
            <a:endParaRPr lang="ru-RU" sz="1400">
              <a:solidFill>
                <a:srgbClr val="8C9097"/>
              </a:solidFill>
              <a:sym typeface="Calibri"/>
            </a:endParaRPr>
          </a:p>
        </p:txBody>
      </p:sp>
      <p:sp>
        <p:nvSpPr>
          <p:cNvPr id="14" name="Равнобедренный треугольник 13">
            <a:extLst>
              <a:ext uri="{FF2B5EF4-FFF2-40B4-BE49-F238E27FC236}">
                <a16:creationId xmlns:a16="http://schemas.microsoft.com/office/drawing/2014/main" id="{EDD665DB-4B7E-41E9-867C-986466274675}"/>
              </a:ext>
            </a:extLst>
          </p:cNvPr>
          <p:cNvSpPr/>
          <p:nvPr/>
        </p:nvSpPr>
        <p:spPr>
          <a:xfrm rot="10800000">
            <a:off x="2548363" y="378307"/>
            <a:ext cx="144000" cy="144000"/>
          </a:xfrm>
          <a:prstGeom prst="triangle">
            <a:avLst/>
          </a:prstGeom>
          <a:solidFill>
            <a:schemeClr val="tx1">
              <a:lumMod val="90000"/>
              <a:lumOff val="1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hangingPunct="0"/>
            <a:endParaRPr lang="ru-RU" sz="1400">
              <a:solidFill>
                <a:srgbClr val="8C9097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415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ounded rectangle: Create">
            <a:extLst>
              <a:ext uri="{FF2B5EF4-FFF2-40B4-BE49-F238E27FC236}">
                <a16:creationId xmlns:a16="http://schemas.microsoft.com/office/drawing/2014/main" id="{893BB53E-0564-4E67-BFC0-521BCF4CB067}"/>
              </a:ext>
            </a:extLst>
          </p:cNvPr>
          <p:cNvSpPr/>
          <p:nvPr/>
        </p:nvSpPr>
        <p:spPr>
          <a:xfrm>
            <a:off x="-89731" y="-64094"/>
            <a:ext cx="12421312" cy="7011825"/>
          </a:xfrm>
          <a:prstGeom prst="roundRect">
            <a:avLst>
              <a:gd name="adj" fmla="val 2796"/>
            </a:avLst>
          </a:prstGeom>
          <a:blipFill dpi="0" rotWithShape="0">
            <a:blip r:embed="rId3">
              <a:lum/>
            </a:blip>
            <a:srcRect/>
            <a:stretch>
              <a:fillRect l="-2667" t="-4587" r="-2889" b="-4358"/>
            </a:stretch>
          </a:blipFill>
          <a:ln w="6350">
            <a:solidFill>
              <a:schemeClr val="bg1">
                <a:alpha val="50000"/>
              </a:schemeClr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200" b="1" spc="150" dirty="0">
              <a:solidFill>
                <a:prstClr val="white"/>
              </a:solidFill>
              <a:latin typeface="Calibri (Основной текст)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33F2B9-D1BF-4E66-A08C-FAA8DA95F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44" y="225107"/>
            <a:ext cx="5714125" cy="304020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858D3D-0F20-4F4A-B211-C357567A6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532" y="218513"/>
            <a:ext cx="5714125" cy="30349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9789F1-9848-4018-B88F-6B01C690B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44" y="3429000"/>
            <a:ext cx="5718735" cy="304020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1D4380-DC39-4043-AA4D-ED6090726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7532" y="3429000"/>
            <a:ext cx="5714125" cy="304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34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ounded rectangle: Create">
            <a:extLst>
              <a:ext uri="{FF2B5EF4-FFF2-40B4-BE49-F238E27FC236}">
                <a16:creationId xmlns:a16="http://schemas.microsoft.com/office/drawing/2014/main" id="{ECB15BD5-EAB3-43C2-A98F-A7B98A9DE502}"/>
              </a:ext>
            </a:extLst>
          </p:cNvPr>
          <p:cNvSpPr/>
          <p:nvPr/>
        </p:nvSpPr>
        <p:spPr>
          <a:xfrm>
            <a:off x="183776" y="186370"/>
            <a:ext cx="11824449" cy="6266851"/>
          </a:xfrm>
          <a:prstGeom prst="roundRect">
            <a:avLst>
              <a:gd name="adj" fmla="val 2796"/>
            </a:avLst>
          </a:prstGeom>
          <a:blipFill dpi="0" rotWithShape="0">
            <a:blip r:embed="rId3">
              <a:lum/>
            </a:blip>
            <a:srcRect/>
            <a:stretch>
              <a:fillRect l="-2667" t="-4587" r="-2889" b="-4358"/>
            </a:stretch>
          </a:blipFill>
          <a:ln w="6350">
            <a:solidFill>
              <a:schemeClr val="bg1">
                <a:alpha val="50000"/>
              </a:schemeClr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lt-LT" sz="1200" b="1" spc="150" dirty="0">
              <a:solidFill>
                <a:prstClr val="white"/>
              </a:solidFill>
              <a:latin typeface="Calibri (Основной текст)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D6179-EA90-45C3-BA85-6824444F0574}"/>
              </a:ext>
            </a:extLst>
          </p:cNvPr>
          <p:cNvSpPr txBox="1"/>
          <p:nvPr/>
        </p:nvSpPr>
        <p:spPr>
          <a:xfrm>
            <a:off x="606458" y="268427"/>
            <a:ext cx="873650" cy="31427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Банк 1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C1CEC14-229B-4FF7-BB74-836DA2ECFD75}"/>
              </a:ext>
            </a:extLst>
          </p:cNvPr>
          <p:cNvSpPr/>
          <p:nvPr/>
        </p:nvSpPr>
        <p:spPr>
          <a:xfrm>
            <a:off x="1395978" y="280149"/>
            <a:ext cx="16826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miter lim="800000"/>
          </a:ln>
          <a:effectLst>
            <a:outerShdw blurRad="165100" dist="38100" dir="2700000" algn="tl" rotWithShape="0">
              <a:schemeClr val="bg1">
                <a:alpha val="4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hangingPunct="0"/>
            <a:endParaRPr lang="ru-RU" sz="1400">
              <a:solidFill>
                <a:srgbClr val="8C9097"/>
              </a:solidFill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CA583-616D-463C-9A0D-E9BF465C5939}"/>
              </a:ext>
            </a:extLst>
          </p:cNvPr>
          <p:cNvSpPr txBox="1"/>
          <p:nvPr/>
        </p:nvSpPr>
        <p:spPr>
          <a:xfrm>
            <a:off x="1746713" y="260497"/>
            <a:ext cx="873650" cy="31427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Банк 2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D79F6B8-E511-46F1-8FC0-D18C6EB79FD1}"/>
              </a:ext>
            </a:extLst>
          </p:cNvPr>
          <p:cNvSpPr/>
          <p:nvPr/>
        </p:nvSpPr>
        <p:spPr>
          <a:xfrm>
            <a:off x="2536233" y="272219"/>
            <a:ext cx="16826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miter lim="800000"/>
          </a:ln>
          <a:effectLst>
            <a:outerShdw blurRad="165100" dist="38100" dir="2700000" algn="tl" rotWithShape="0">
              <a:schemeClr val="bg1">
                <a:alpha val="4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hangingPunct="0"/>
            <a:endParaRPr lang="ru-RU" sz="1400">
              <a:solidFill>
                <a:srgbClr val="8C9097"/>
              </a:solidFill>
              <a:sym typeface="Calibri"/>
            </a:endParaRPr>
          </a:p>
        </p:txBody>
      </p:sp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1A44DF3B-5FDB-48F0-8BE6-D6329C53FB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1992798"/>
              </p:ext>
            </p:extLst>
          </p:nvPr>
        </p:nvGraphicFramePr>
        <p:xfrm>
          <a:off x="645304" y="816794"/>
          <a:ext cx="5516684" cy="2501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1A44DF3B-5FDB-48F0-8BE6-D6329C53FB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4538077"/>
              </p:ext>
            </p:extLst>
          </p:nvPr>
        </p:nvGraphicFramePr>
        <p:xfrm>
          <a:off x="6231687" y="800514"/>
          <a:ext cx="5516684" cy="2712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Rectangle 46">
            <a:extLst>
              <a:ext uri="{FF2B5EF4-FFF2-40B4-BE49-F238E27FC236}">
                <a16:creationId xmlns:a16="http://schemas.microsoft.com/office/drawing/2014/main" id="{1BFF577D-8E19-4D47-92AC-513D0B2505EC}"/>
              </a:ext>
            </a:extLst>
          </p:cNvPr>
          <p:cNvSpPr txBox="1"/>
          <p:nvPr/>
        </p:nvSpPr>
        <p:spPr>
          <a:xfrm>
            <a:off x="699055" y="3814867"/>
            <a:ext cx="1985372" cy="27699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>
              <a:defRPr sz="1800">
                <a:solidFill>
                  <a:srgbClr val="8C9097"/>
                </a:solidFill>
              </a:defRPr>
            </a:lvl1pPr>
          </a:lstStyle>
          <a:p>
            <a:r>
              <a:rPr lang="ru-RU" sz="1200" dirty="0">
                <a:solidFill>
                  <a:schemeClr val="bg1"/>
                </a:solidFill>
              </a:rPr>
              <a:t>Хорошие заемщики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4192863B-D554-4EBE-A4EE-A41BCD16BB07}"/>
              </a:ext>
            </a:extLst>
          </p:cNvPr>
          <p:cNvSpPr/>
          <p:nvPr/>
        </p:nvSpPr>
        <p:spPr>
          <a:xfrm>
            <a:off x="726699" y="4099438"/>
            <a:ext cx="2540002" cy="105324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ctr">
            <a:noAutofit/>
          </a:bodyPr>
          <a:lstStyle/>
          <a:p>
            <a:pPr>
              <a:defRPr sz="2800">
                <a:solidFill>
                  <a:srgbClr val="8C9097"/>
                </a:solidFill>
              </a:defRPr>
            </a:pPr>
            <a:endParaRPr sz="1400"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2F842401-A20B-4D78-AA8E-68CEEB97F04C}"/>
              </a:ext>
            </a:extLst>
          </p:cNvPr>
          <p:cNvSpPr/>
          <p:nvPr/>
        </p:nvSpPr>
        <p:spPr>
          <a:xfrm flipV="1">
            <a:off x="736587" y="4147626"/>
            <a:ext cx="2578829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>
              <a:defRPr sz="2800">
                <a:solidFill>
                  <a:srgbClr val="8C9097"/>
                </a:solidFill>
              </a:defRPr>
            </a:pPr>
            <a:endParaRPr sz="1400"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22BD6A99-09D9-402E-BFF6-426ABA312987}"/>
              </a:ext>
            </a:extLst>
          </p:cNvPr>
          <p:cNvSpPr/>
          <p:nvPr/>
        </p:nvSpPr>
        <p:spPr>
          <a:xfrm>
            <a:off x="726699" y="4099438"/>
            <a:ext cx="1586726" cy="105324"/>
          </a:xfrm>
          <a:prstGeom prst="rect">
            <a:avLst/>
          </a:prstGeom>
          <a:solidFill>
            <a:srgbClr val="52C2C9"/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ctr">
            <a:noAutofit/>
          </a:bodyPr>
          <a:lstStyle/>
          <a:p>
            <a:pPr>
              <a:defRPr sz="2800">
                <a:solidFill>
                  <a:srgbClr val="8C9097"/>
                </a:solidFill>
              </a:defRPr>
            </a:pPr>
            <a:endParaRPr sz="1400">
              <a:solidFill>
                <a:schemeClr val="bg1"/>
              </a:solidFill>
            </a:endParaRPr>
          </a:p>
        </p:txBody>
      </p:sp>
      <p:sp>
        <p:nvSpPr>
          <p:cNvPr id="24" name="Rectangle 46">
            <a:extLst>
              <a:ext uri="{FF2B5EF4-FFF2-40B4-BE49-F238E27FC236}">
                <a16:creationId xmlns:a16="http://schemas.microsoft.com/office/drawing/2014/main" id="{4C44972B-E6B4-4170-839D-56F4ACB7A645}"/>
              </a:ext>
            </a:extLst>
          </p:cNvPr>
          <p:cNvSpPr txBox="1"/>
          <p:nvPr/>
        </p:nvSpPr>
        <p:spPr>
          <a:xfrm>
            <a:off x="688504" y="4547635"/>
            <a:ext cx="2540002" cy="27699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>
              <a:defRPr sz="1800">
                <a:solidFill>
                  <a:srgbClr val="8C9097"/>
                </a:solidFill>
              </a:defRPr>
            </a:lvl1pPr>
          </a:lstStyle>
          <a:p>
            <a:r>
              <a:rPr lang="ru-RU" sz="1200" dirty="0">
                <a:solidFill>
                  <a:schemeClr val="bg1"/>
                </a:solidFill>
              </a:rPr>
              <a:t>Заемщики со средним риском</a:t>
            </a:r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78319747-F3B7-4384-B6CE-8F2047D12A86}"/>
              </a:ext>
            </a:extLst>
          </p:cNvPr>
          <p:cNvSpPr/>
          <p:nvPr/>
        </p:nvSpPr>
        <p:spPr>
          <a:xfrm>
            <a:off x="726699" y="4835253"/>
            <a:ext cx="2540002" cy="105324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ctr">
            <a:noAutofit/>
          </a:bodyPr>
          <a:lstStyle/>
          <a:p>
            <a:pPr>
              <a:defRPr sz="2800">
                <a:solidFill>
                  <a:srgbClr val="8C9097"/>
                </a:solidFill>
              </a:defRPr>
            </a:pPr>
            <a:endParaRPr sz="1400"/>
          </a:p>
        </p:txBody>
      </p:sp>
      <p:sp>
        <p:nvSpPr>
          <p:cNvPr id="26" name="Line">
            <a:extLst>
              <a:ext uri="{FF2B5EF4-FFF2-40B4-BE49-F238E27FC236}">
                <a16:creationId xmlns:a16="http://schemas.microsoft.com/office/drawing/2014/main" id="{B93976E9-46E6-41DA-B531-5478BA57C5A2}"/>
              </a:ext>
            </a:extLst>
          </p:cNvPr>
          <p:cNvSpPr/>
          <p:nvPr/>
        </p:nvSpPr>
        <p:spPr>
          <a:xfrm flipV="1">
            <a:off x="736587" y="4883440"/>
            <a:ext cx="2578829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>
              <a:defRPr sz="2800">
                <a:solidFill>
                  <a:srgbClr val="8C9097"/>
                </a:solidFill>
              </a:defRPr>
            </a:pPr>
            <a:endParaRPr sz="1400"/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9BB65F3D-57C2-4DE7-9EB3-A6C3D27E9AE3}"/>
              </a:ext>
            </a:extLst>
          </p:cNvPr>
          <p:cNvSpPr/>
          <p:nvPr/>
        </p:nvSpPr>
        <p:spPr>
          <a:xfrm>
            <a:off x="726699" y="4835253"/>
            <a:ext cx="727494" cy="105324"/>
          </a:xfrm>
          <a:prstGeom prst="rect">
            <a:avLst/>
          </a:prstGeom>
          <a:solidFill>
            <a:srgbClr val="18A4BE"/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ctr">
            <a:noAutofit/>
          </a:bodyPr>
          <a:lstStyle/>
          <a:p>
            <a:pPr>
              <a:defRPr sz="2800">
                <a:solidFill>
                  <a:srgbClr val="8C9097"/>
                </a:solidFill>
              </a:defRPr>
            </a:pPr>
            <a:endParaRPr sz="1400">
              <a:solidFill>
                <a:schemeClr val="bg1"/>
              </a:solidFill>
            </a:endParaRPr>
          </a:p>
        </p:txBody>
      </p:sp>
      <p:sp>
        <p:nvSpPr>
          <p:cNvPr id="29" name="Rectangle 46">
            <a:extLst>
              <a:ext uri="{FF2B5EF4-FFF2-40B4-BE49-F238E27FC236}">
                <a16:creationId xmlns:a16="http://schemas.microsoft.com/office/drawing/2014/main" id="{1F71DD39-F490-4E3C-8600-2F8EE79DAD0D}"/>
              </a:ext>
            </a:extLst>
          </p:cNvPr>
          <p:cNvSpPr txBox="1"/>
          <p:nvPr/>
        </p:nvSpPr>
        <p:spPr>
          <a:xfrm>
            <a:off x="688504" y="5297145"/>
            <a:ext cx="2196098" cy="27699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>
              <a:defRPr sz="1800">
                <a:solidFill>
                  <a:srgbClr val="8C9097"/>
                </a:solidFill>
              </a:defRPr>
            </a:lvl1pPr>
          </a:lstStyle>
          <a:p>
            <a:r>
              <a:rPr lang="ru-RU" sz="1200" dirty="0">
                <a:solidFill>
                  <a:schemeClr val="bg1"/>
                </a:solidFill>
              </a:rPr>
              <a:t>Заемщики с высоким риском</a:t>
            </a:r>
          </a:p>
        </p:txBody>
      </p:sp>
      <p:sp>
        <p:nvSpPr>
          <p:cNvPr id="30" name="Rectangle">
            <a:extLst>
              <a:ext uri="{FF2B5EF4-FFF2-40B4-BE49-F238E27FC236}">
                <a16:creationId xmlns:a16="http://schemas.microsoft.com/office/drawing/2014/main" id="{B3FF15F6-B7D5-4B36-B383-59F6EDCD9E3B}"/>
              </a:ext>
            </a:extLst>
          </p:cNvPr>
          <p:cNvSpPr/>
          <p:nvPr/>
        </p:nvSpPr>
        <p:spPr>
          <a:xfrm>
            <a:off x="726699" y="5571067"/>
            <a:ext cx="2540002" cy="105324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ctr">
            <a:noAutofit/>
          </a:bodyPr>
          <a:lstStyle/>
          <a:p>
            <a:pPr>
              <a:defRPr sz="2800">
                <a:solidFill>
                  <a:srgbClr val="8C9097"/>
                </a:solidFill>
              </a:defRPr>
            </a:pPr>
            <a:endParaRPr sz="1400"/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FB1BCBD4-063F-4E93-967B-884C41EA87E4}"/>
              </a:ext>
            </a:extLst>
          </p:cNvPr>
          <p:cNvSpPr/>
          <p:nvPr/>
        </p:nvSpPr>
        <p:spPr>
          <a:xfrm flipV="1">
            <a:off x="736587" y="5619254"/>
            <a:ext cx="2578829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>
              <a:defRPr sz="2800">
                <a:solidFill>
                  <a:srgbClr val="8C9097"/>
                </a:solidFill>
              </a:defRPr>
            </a:pPr>
            <a:endParaRPr sz="1400"/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FEFCEBC0-9A29-4488-9218-CC1EBA7AAAFB}"/>
              </a:ext>
            </a:extLst>
          </p:cNvPr>
          <p:cNvSpPr/>
          <p:nvPr/>
        </p:nvSpPr>
        <p:spPr>
          <a:xfrm>
            <a:off x="726699" y="5571067"/>
            <a:ext cx="248975" cy="105324"/>
          </a:xfrm>
          <a:prstGeom prst="rect">
            <a:avLst/>
          </a:prstGeom>
          <a:solidFill>
            <a:srgbClr val="0B82AC"/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ctr">
            <a:noAutofit/>
          </a:bodyPr>
          <a:lstStyle/>
          <a:p>
            <a:pPr>
              <a:defRPr sz="2800">
                <a:solidFill>
                  <a:srgbClr val="8C9097"/>
                </a:solidFill>
              </a:defRPr>
            </a:pPr>
            <a:endParaRPr sz="1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B5A195-244E-478A-ADEE-58BC6263C1C0}"/>
              </a:ext>
            </a:extLst>
          </p:cNvPr>
          <p:cNvSpPr txBox="1">
            <a:spLocks/>
          </p:cNvSpPr>
          <p:nvPr/>
        </p:nvSpPr>
        <p:spPr>
          <a:xfrm>
            <a:off x="2618753" y="3639623"/>
            <a:ext cx="926133" cy="50269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2700" b="1" dirty="0">
                <a:solidFill>
                  <a:schemeClr val="accent1"/>
                </a:solidFill>
              </a:rPr>
              <a:t>65%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9A411C-AB41-436C-92C9-034CC0CAACE4}"/>
              </a:ext>
            </a:extLst>
          </p:cNvPr>
          <p:cNvSpPr txBox="1">
            <a:spLocks/>
          </p:cNvSpPr>
          <p:nvPr/>
        </p:nvSpPr>
        <p:spPr>
          <a:xfrm>
            <a:off x="3292582" y="3876751"/>
            <a:ext cx="926133" cy="50269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2700" b="1" dirty="0">
                <a:solidFill>
                  <a:schemeClr val="bg1"/>
                </a:solidFill>
              </a:rPr>
              <a:t>+9%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AF39E3-93AF-4F71-9045-BBE52BB85042}"/>
              </a:ext>
            </a:extLst>
          </p:cNvPr>
          <p:cNvSpPr txBox="1">
            <a:spLocks/>
          </p:cNvSpPr>
          <p:nvPr/>
        </p:nvSpPr>
        <p:spPr>
          <a:xfrm>
            <a:off x="3292582" y="4597750"/>
            <a:ext cx="926133" cy="50269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2700" b="1" dirty="0">
                <a:solidFill>
                  <a:schemeClr val="bg1"/>
                </a:solidFill>
              </a:rPr>
              <a:t>-5%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A6107D-C3E6-42FE-AE0A-0B1EDB899EB3}"/>
              </a:ext>
            </a:extLst>
          </p:cNvPr>
          <p:cNvSpPr txBox="1">
            <a:spLocks/>
          </p:cNvSpPr>
          <p:nvPr/>
        </p:nvSpPr>
        <p:spPr>
          <a:xfrm>
            <a:off x="2618753" y="4371347"/>
            <a:ext cx="926133" cy="50269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2700" b="1" dirty="0">
                <a:solidFill>
                  <a:schemeClr val="accent1"/>
                </a:solidFill>
              </a:rPr>
              <a:t>29%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0454D7-B1FF-42EE-AB3E-A754D8C662C7}"/>
              </a:ext>
            </a:extLst>
          </p:cNvPr>
          <p:cNvSpPr txBox="1">
            <a:spLocks/>
          </p:cNvSpPr>
          <p:nvPr/>
        </p:nvSpPr>
        <p:spPr>
          <a:xfrm>
            <a:off x="2618753" y="5120992"/>
            <a:ext cx="926133" cy="50269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2700" b="1" dirty="0">
                <a:solidFill>
                  <a:schemeClr val="accent1"/>
                </a:solidFill>
              </a:rPr>
              <a:t>6%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74C448-A039-4D1B-86F0-018DBB15E533}"/>
              </a:ext>
            </a:extLst>
          </p:cNvPr>
          <p:cNvSpPr txBox="1">
            <a:spLocks/>
          </p:cNvSpPr>
          <p:nvPr/>
        </p:nvSpPr>
        <p:spPr>
          <a:xfrm>
            <a:off x="3292582" y="5337946"/>
            <a:ext cx="926133" cy="50269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2700" b="1" dirty="0">
                <a:solidFill>
                  <a:schemeClr val="bg1"/>
                </a:solidFill>
              </a:rPr>
              <a:t>-5%</a:t>
            </a:r>
          </a:p>
        </p:txBody>
      </p:sp>
      <p:sp>
        <p:nvSpPr>
          <p:cNvPr id="40" name="Rectangle 46">
            <a:extLst>
              <a:ext uri="{FF2B5EF4-FFF2-40B4-BE49-F238E27FC236}">
                <a16:creationId xmlns:a16="http://schemas.microsoft.com/office/drawing/2014/main" id="{E221600B-26E7-4970-8B0D-AB8425E8472E}"/>
              </a:ext>
            </a:extLst>
          </p:cNvPr>
          <p:cNvSpPr txBox="1"/>
          <p:nvPr/>
        </p:nvSpPr>
        <p:spPr>
          <a:xfrm>
            <a:off x="6358915" y="3814867"/>
            <a:ext cx="1985372" cy="27699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>
              <a:defRPr sz="1800">
                <a:solidFill>
                  <a:srgbClr val="8C9097"/>
                </a:solidFill>
              </a:defRPr>
            </a:lvl1pPr>
          </a:lstStyle>
          <a:p>
            <a:r>
              <a:rPr lang="ru-RU" sz="1200" dirty="0">
                <a:solidFill>
                  <a:schemeClr val="bg1"/>
                </a:solidFill>
              </a:rPr>
              <a:t>Хорошие заемщики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FD9754AC-F3D8-4C79-95BF-1354A8113A7F}"/>
              </a:ext>
            </a:extLst>
          </p:cNvPr>
          <p:cNvSpPr/>
          <p:nvPr/>
        </p:nvSpPr>
        <p:spPr>
          <a:xfrm>
            <a:off x="6386559" y="4099438"/>
            <a:ext cx="2540002" cy="105324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ctr">
            <a:noAutofit/>
          </a:bodyPr>
          <a:lstStyle/>
          <a:p>
            <a:pPr>
              <a:defRPr sz="2800">
                <a:solidFill>
                  <a:srgbClr val="8C9097"/>
                </a:solidFill>
              </a:defRPr>
            </a:pPr>
            <a:endParaRPr sz="1400"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08F0E66A-79B2-4EB6-91F6-C222E8827959}"/>
              </a:ext>
            </a:extLst>
          </p:cNvPr>
          <p:cNvSpPr/>
          <p:nvPr/>
        </p:nvSpPr>
        <p:spPr>
          <a:xfrm flipV="1">
            <a:off x="6396447" y="4147626"/>
            <a:ext cx="2578829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>
              <a:defRPr sz="2800">
                <a:solidFill>
                  <a:srgbClr val="8C9097"/>
                </a:solidFill>
              </a:defRPr>
            </a:pPr>
            <a:endParaRPr sz="1400"/>
          </a:p>
        </p:txBody>
      </p:sp>
      <p:sp>
        <p:nvSpPr>
          <p:cNvPr id="43" name="Rectangle">
            <a:extLst>
              <a:ext uri="{FF2B5EF4-FFF2-40B4-BE49-F238E27FC236}">
                <a16:creationId xmlns:a16="http://schemas.microsoft.com/office/drawing/2014/main" id="{1CF67CE4-8981-4840-914C-8F2883B7F96C}"/>
              </a:ext>
            </a:extLst>
          </p:cNvPr>
          <p:cNvSpPr/>
          <p:nvPr/>
        </p:nvSpPr>
        <p:spPr>
          <a:xfrm>
            <a:off x="6386559" y="4099438"/>
            <a:ext cx="1726927" cy="105324"/>
          </a:xfrm>
          <a:prstGeom prst="rect">
            <a:avLst/>
          </a:prstGeom>
          <a:solidFill>
            <a:srgbClr val="52C2C9"/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ctr">
            <a:noAutofit/>
          </a:bodyPr>
          <a:lstStyle/>
          <a:p>
            <a:pPr>
              <a:defRPr sz="2800">
                <a:solidFill>
                  <a:srgbClr val="8C9097"/>
                </a:solidFill>
              </a:defRPr>
            </a:pPr>
            <a:endParaRPr sz="1400">
              <a:solidFill>
                <a:schemeClr val="bg1"/>
              </a:solidFill>
            </a:endParaRPr>
          </a:p>
        </p:txBody>
      </p:sp>
      <p:sp>
        <p:nvSpPr>
          <p:cNvPr id="44" name="Rectangle 46">
            <a:extLst>
              <a:ext uri="{FF2B5EF4-FFF2-40B4-BE49-F238E27FC236}">
                <a16:creationId xmlns:a16="http://schemas.microsoft.com/office/drawing/2014/main" id="{224EA7CC-6596-4069-9367-F500B4235763}"/>
              </a:ext>
            </a:extLst>
          </p:cNvPr>
          <p:cNvSpPr txBox="1"/>
          <p:nvPr/>
        </p:nvSpPr>
        <p:spPr>
          <a:xfrm>
            <a:off x="6348364" y="4547635"/>
            <a:ext cx="2540002" cy="27699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>
              <a:defRPr sz="1800">
                <a:solidFill>
                  <a:srgbClr val="8C9097"/>
                </a:solidFill>
              </a:defRPr>
            </a:lvl1pPr>
          </a:lstStyle>
          <a:p>
            <a:r>
              <a:rPr lang="ru-RU" sz="1200" dirty="0">
                <a:solidFill>
                  <a:schemeClr val="bg1"/>
                </a:solidFill>
              </a:rPr>
              <a:t>Заемщики со средним риском</a:t>
            </a:r>
          </a:p>
        </p:txBody>
      </p:sp>
      <p:sp>
        <p:nvSpPr>
          <p:cNvPr id="45" name="Rectangle">
            <a:extLst>
              <a:ext uri="{FF2B5EF4-FFF2-40B4-BE49-F238E27FC236}">
                <a16:creationId xmlns:a16="http://schemas.microsoft.com/office/drawing/2014/main" id="{2775A71D-ADCB-41B7-90D7-C2B9A4F30BF0}"/>
              </a:ext>
            </a:extLst>
          </p:cNvPr>
          <p:cNvSpPr/>
          <p:nvPr/>
        </p:nvSpPr>
        <p:spPr>
          <a:xfrm>
            <a:off x="6386559" y="4835253"/>
            <a:ext cx="2540002" cy="105324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ctr">
            <a:noAutofit/>
          </a:bodyPr>
          <a:lstStyle/>
          <a:p>
            <a:pPr>
              <a:defRPr sz="2800">
                <a:solidFill>
                  <a:srgbClr val="8C9097"/>
                </a:solidFill>
              </a:defRPr>
            </a:pPr>
            <a:endParaRPr sz="1400"/>
          </a:p>
        </p:txBody>
      </p:sp>
      <p:sp>
        <p:nvSpPr>
          <p:cNvPr id="46" name="Line">
            <a:extLst>
              <a:ext uri="{FF2B5EF4-FFF2-40B4-BE49-F238E27FC236}">
                <a16:creationId xmlns:a16="http://schemas.microsoft.com/office/drawing/2014/main" id="{51A0976B-9111-499E-8A54-96C41734E9FD}"/>
              </a:ext>
            </a:extLst>
          </p:cNvPr>
          <p:cNvSpPr/>
          <p:nvPr/>
        </p:nvSpPr>
        <p:spPr>
          <a:xfrm flipV="1">
            <a:off x="6396447" y="4883440"/>
            <a:ext cx="2578829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>
              <a:defRPr sz="2800">
                <a:solidFill>
                  <a:srgbClr val="8C9097"/>
                </a:solidFill>
              </a:defRPr>
            </a:pPr>
            <a:endParaRPr sz="1400"/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AD3F0138-0A8C-4D48-BFF8-3A337BF529FA}"/>
              </a:ext>
            </a:extLst>
          </p:cNvPr>
          <p:cNvSpPr/>
          <p:nvPr/>
        </p:nvSpPr>
        <p:spPr>
          <a:xfrm>
            <a:off x="6386559" y="4835253"/>
            <a:ext cx="678270" cy="105324"/>
          </a:xfrm>
          <a:prstGeom prst="rect">
            <a:avLst/>
          </a:prstGeom>
          <a:solidFill>
            <a:srgbClr val="18A4BE"/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ctr">
            <a:noAutofit/>
          </a:bodyPr>
          <a:lstStyle/>
          <a:p>
            <a:pPr>
              <a:defRPr sz="2800">
                <a:solidFill>
                  <a:srgbClr val="8C9097"/>
                </a:solidFill>
              </a:defRPr>
            </a:pPr>
            <a:endParaRPr sz="1400">
              <a:solidFill>
                <a:schemeClr val="bg1"/>
              </a:solidFill>
            </a:endParaRPr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59F177D5-0998-4F0C-8623-47F7AFA801A6}"/>
              </a:ext>
            </a:extLst>
          </p:cNvPr>
          <p:cNvSpPr txBox="1"/>
          <p:nvPr/>
        </p:nvSpPr>
        <p:spPr>
          <a:xfrm>
            <a:off x="6348364" y="5297145"/>
            <a:ext cx="2196098" cy="27699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>
              <a:defRPr sz="1800">
                <a:solidFill>
                  <a:srgbClr val="8C9097"/>
                </a:solidFill>
              </a:defRPr>
            </a:lvl1pPr>
          </a:lstStyle>
          <a:p>
            <a:r>
              <a:rPr lang="ru-RU" sz="1200" dirty="0">
                <a:solidFill>
                  <a:schemeClr val="bg1"/>
                </a:solidFill>
              </a:rPr>
              <a:t>Заемщики с высоким риском</a:t>
            </a:r>
          </a:p>
        </p:txBody>
      </p:sp>
      <p:sp>
        <p:nvSpPr>
          <p:cNvPr id="49" name="Rectangle">
            <a:extLst>
              <a:ext uri="{FF2B5EF4-FFF2-40B4-BE49-F238E27FC236}">
                <a16:creationId xmlns:a16="http://schemas.microsoft.com/office/drawing/2014/main" id="{44EBCCB1-9B0E-46C7-9F09-7CF75BCE6434}"/>
              </a:ext>
            </a:extLst>
          </p:cNvPr>
          <p:cNvSpPr/>
          <p:nvPr/>
        </p:nvSpPr>
        <p:spPr>
          <a:xfrm>
            <a:off x="6386559" y="5571067"/>
            <a:ext cx="2540002" cy="105324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ctr">
            <a:noAutofit/>
          </a:bodyPr>
          <a:lstStyle/>
          <a:p>
            <a:pPr>
              <a:defRPr sz="2800">
                <a:solidFill>
                  <a:srgbClr val="8C9097"/>
                </a:solidFill>
              </a:defRPr>
            </a:pPr>
            <a:endParaRPr sz="1400"/>
          </a:p>
        </p:txBody>
      </p:sp>
      <p:sp>
        <p:nvSpPr>
          <p:cNvPr id="50" name="Line">
            <a:extLst>
              <a:ext uri="{FF2B5EF4-FFF2-40B4-BE49-F238E27FC236}">
                <a16:creationId xmlns:a16="http://schemas.microsoft.com/office/drawing/2014/main" id="{D461F850-5219-4208-A7B4-E729FD23F6EB}"/>
              </a:ext>
            </a:extLst>
          </p:cNvPr>
          <p:cNvSpPr/>
          <p:nvPr/>
        </p:nvSpPr>
        <p:spPr>
          <a:xfrm flipV="1">
            <a:off x="6396447" y="5619254"/>
            <a:ext cx="2578829" cy="0"/>
          </a:xfrm>
          <a:prstGeom prst="line">
            <a:avLst/>
          </a:prstGeom>
          <a:noFill/>
          <a:ln w="25400" cap="flat">
            <a:solidFill>
              <a:schemeClr val="bg1"/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45720" tIns="45720" rIns="45720" bIns="45720" numCol="1" anchor="t">
            <a:noAutofit/>
          </a:bodyPr>
          <a:lstStyle/>
          <a:p>
            <a:pPr>
              <a:defRPr sz="2800">
                <a:solidFill>
                  <a:srgbClr val="8C9097"/>
                </a:solidFill>
              </a:defRPr>
            </a:pPr>
            <a:endParaRPr sz="1400"/>
          </a:p>
        </p:txBody>
      </p:sp>
      <p:sp>
        <p:nvSpPr>
          <p:cNvPr id="51" name="Rectangle">
            <a:extLst>
              <a:ext uri="{FF2B5EF4-FFF2-40B4-BE49-F238E27FC236}">
                <a16:creationId xmlns:a16="http://schemas.microsoft.com/office/drawing/2014/main" id="{F3EE452D-09BC-4F42-B1D2-C92B866BB203}"/>
              </a:ext>
            </a:extLst>
          </p:cNvPr>
          <p:cNvSpPr/>
          <p:nvPr/>
        </p:nvSpPr>
        <p:spPr>
          <a:xfrm>
            <a:off x="6386559" y="5571067"/>
            <a:ext cx="149064" cy="105324"/>
          </a:xfrm>
          <a:prstGeom prst="rect">
            <a:avLst/>
          </a:prstGeom>
          <a:solidFill>
            <a:srgbClr val="0B82AC"/>
          </a:solidFill>
          <a:ln w="12700" cap="flat">
            <a:noFill/>
            <a:miter lim="400000"/>
          </a:ln>
          <a:effectLst/>
        </p:spPr>
        <p:txBody>
          <a:bodyPr wrap="square" lIns="45720" tIns="45720" rIns="45720" bIns="45720" numCol="1" anchor="ctr">
            <a:noAutofit/>
          </a:bodyPr>
          <a:lstStyle/>
          <a:p>
            <a:pPr>
              <a:defRPr sz="2800">
                <a:solidFill>
                  <a:srgbClr val="8C9097"/>
                </a:solidFill>
              </a:defRPr>
            </a:pPr>
            <a:endParaRPr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D8A402-F57E-493A-94DC-3B64FBF9F4A4}"/>
              </a:ext>
            </a:extLst>
          </p:cNvPr>
          <p:cNvSpPr txBox="1">
            <a:spLocks/>
          </p:cNvSpPr>
          <p:nvPr/>
        </p:nvSpPr>
        <p:spPr>
          <a:xfrm>
            <a:off x="8278613" y="3639623"/>
            <a:ext cx="926133" cy="50269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2700" b="1" dirty="0">
                <a:solidFill>
                  <a:schemeClr val="accent1"/>
                </a:solidFill>
              </a:rPr>
              <a:t>71%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D221FB-2871-447B-A149-FBA8A3C6A9A7}"/>
              </a:ext>
            </a:extLst>
          </p:cNvPr>
          <p:cNvSpPr txBox="1">
            <a:spLocks/>
          </p:cNvSpPr>
          <p:nvPr/>
        </p:nvSpPr>
        <p:spPr>
          <a:xfrm>
            <a:off x="8952442" y="3876751"/>
            <a:ext cx="926133" cy="50269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2700" b="1" dirty="0">
                <a:solidFill>
                  <a:schemeClr val="bg1"/>
                </a:solidFill>
              </a:rPr>
              <a:t>-3%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BA36BB-A536-4084-8F77-2DEF304C5D1E}"/>
              </a:ext>
            </a:extLst>
          </p:cNvPr>
          <p:cNvSpPr txBox="1">
            <a:spLocks/>
          </p:cNvSpPr>
          <p:nvPr/>
        </p:nvSpPr>
        <p:spPr>
          <a:xfrm>
            <a:off x="8952442" y="4597750"/>
            <a:ext cx="926133" cy="50269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2700" b="1" dirty="0">
                <a:solidFill>
                  <a:schemeClr val="bg1"/>
                </a:solidFill>
              </a:rPr>
              <a:t>+3%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DB90F8-24D7-48DA-815E-4996D1D46215}"/>
              </a:ext>
            </a:extLst>
          </p:cNvPr>
          <p:cNvSpPr txBox="1">
            <a:spLocks/>
          </p:cNvSpPr>
          <p:nvPr/>
        </p:nvSpPr>
        <p:spPr>
          <a:xfrm>
            <a:off x="8278613" y="4371347"/>
            <a:ext cx="926133" cy="50269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2700" b="1" dirty="0">
                <a:solidFill>
                  <a:schemeClr val="accent1"/>
                </a:solidFill>
              </a:rPr>
              <a:t>25%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79155B6-A01C-42B5-B3E3-B0089957E32A}"/>
              </a:ext>
            </a:extLst>
          </p:cNvPr>
          <p:cNvSpPr txBox="1">
            <a:spLocks/>
          </p:cNvSpPr>
          <p:nvPr/>
        </p:nvSpPr>
        <p:spPr>
          <a:xfrm>
            <a:off x="8278613" y="5120992"/>
            <a:ext cx="926133" cy="50269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2700" b="1" dirty="0">
                <a:solidFill>
                  <a:schemeClr val="accent1"/>
                </a:solidFill>
              </a:rPr>
              <a:t>4%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794F8E9-1C71-4D50-8B4B-D375FE535368}"/>
              </a:ext>
            </a:extLst>
          </p:cNvPr>
          <p:cNvSpPr txBox="1">
            <a:spLocks/>
          </p:cNvSpPr>
          <p:nvPr/>
        </p:nvSpPr>
        <p:spPr>
          <a:xfrm>
            <a:off x="8952442" y="5337946"/>
            <a:ext cx="926133" cy="50269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2700" b="1" dirty="0">
                <a:solidFill>
                  <a:schemeClr val="bg1"/>
                </a:solidFill>
              </a:rPr>
              <a:t>+0%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5389B7F-F76E-4957-AFE3-F84FA8881A83}"/>
              </a:ext>
            </a:extLst>
          </p:cNvPr>
          <p:cNvSpPr txBox="1">
            <a:spLocks/>
          </p:cNvSpPr>
          <p:nvPr/>
        </p:nvSpPr>
        <p:spPr>
          <a:xfrm>
            <a:off x="4775545" y="3650677"/>
            <a:ext cx="926133" cy="50269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2700" b="1" dirty="0">
                <a:solidFill>
                  <a:schemeClr val="accent1"/>
                </a:solidFill>
              </a:rPr>
              <a:t>+22%</a:t>
            </a:r>
          </a:p>
        </p:txBody>
      </p:sp>
      <p:sp>
        <p:nvSpPr>
          <p:cNvPr id="59" name="Rectangle 46">
            <a:extLst>
              <a:ext uri="{FF2B5EF4-FFF2-40B4-BE49-F238E27FC236}">
                <a16:creationId xmlns:a16="http://schemas.microsoft.com/office/drawing/2014/main" id="{D881A027-4E29-4C9E-AD6E-35EEB666FB5F}"/>
              </a:ext>
            </a:extLst>
          </p:cNvPr>
          <p:cNvSpPr txBox="1"/>
          <p:nvPr/>
        </p:nvSpPr>
        <p:spPr>
          <a:xfrm>
            <a:off x="4505028" y="4171112"/>
            <a:ext cx="1506853" cy="46166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>
              <a:defRPr sz="1800">
                <a:solidFill>
                  <a:srgbClr val="8C9097"/>
                </a:solidFill>
              </a:defRPr>
            </a:lvl1pPr>
          </a:lstStyle>
          <a:p>
            <a:pPr algn="ctr"/>
            <a:r>
              <a:rPr lang="ru-RU" sz="1200" dirty="0">
                <a:solidFill>
                  <a:schemeClr val="bg1"/>
                </a:solidFill>
              </a:rPr>
              <a:t>Общий рост кол-ва заемщиков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054D258-E2E1-48ED-ADDD-634109A3DE64}"/>
              </a:ext>
            </a:extLst>
          </p:cNvPr>
          <p:cNvSpPr txBox="1">
            <a:spLocks/>
          </p:cNvSpPr>
          <p:nvPr/>
        </p:nvSpPr>
        <p:spPr>
          <a:xfrm>
            <a:off x="10495100" y="3615651"/>
            <a:ext cx="926133" cy="50269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2700" b="1" dirty="0">
                <a:solidFill>
                  <a:schemeClr val="accent1"/>
                </a:solidFill>
              </a:rPr>
              <a:t>+4%</a:t>
            </a:r>
          </a:p>
        </p:txBody>
      </p:sp>
      <p:sp>
        <p:nvSpPr>
          <p:cNvPr id="63" name="Rectangle 46">
            <a:extLst>
              <a:ext uri="{FF2B5EF4-FFF2-40B4-BE49-F238E27FC236}">
                <a16:creationId xmlns:a16="http://schemas.microsoft.com/office/drawing/2014/main" id="{13E1A237-0FC9-4021-A3BC-58FC0DFC5BAC}"/>
              </a:ext>
            </a:extLst>
          </p:cNvPr>
          <p:cNvSpPr txBox="1"/>
          <p:nvPr/>
        </p:nvSpPr>
        <p:spPr>
          <a:xfrm>
            <a:off x="10224583" y="4136086"/>
            <a:ext cx="1506853" cy="46166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>
              <a:defRPr sz="1800">
                <a:solidFill>
                  <a:srgbClr val="8C9097"/>
                </a:solidFill>
              </a:defRPr>
            </a:lvl1pPr>
          </a:lstStyle>
          <a:p>
            <a:pPr algn="ctr"/>
            <a:r>
              <a:rPr lang="ru-RU" sz="1200" dirty="0">
                <a:solidFill>
                  <a:schemeClr val="bg1"/>
                </a:solidFill>
              </a:rPr>
              <a:t>Общий рост кол-ва заемщиков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2C0F4B-7C41-4F55-9066-7B30D5D35EDA}"/>
              </a:ext>
            </a:extLst>
          </p:cNvPr>
          <p:cNvSpPr txBox="1">
            <a:spLocks/>
          </p:cNvSpPr>
          <p:nvPr/>
        </p:nvSpPr>
        <p:spPr>
          <a:xfrm>
            <a:off x="4795648" y="4776710"/>
            <a:ext cx="926133" cy="50269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2700" b="1" dirty="0">
                <a:solidFill>
                  <a:schemeClr val="accent1"/>
                </a:solidFill>
              </a:rPr>
              <a:t>5,7%</a:t>
            </a:r>
          </a:p>
        </p:txBody>
      </p:sp>
      <p:sp>
        <p:nvSpPr>
          <p:cNvPr id="65" name="Rectangle 46">
            <a:extLst>
              <a:ext uri="{FF2B5EF4-FFF2-40B4-BE49-F238E27FC236}">
                <a16:creationId xmlns:a16="http://schemas.microsoft.com/office/drawing/2014/main" id="{962327D7-C321-4631-AB82-67C441090ED7}"/>
              </a:ext>
            </a:extLst>
          </p:cNvPr>
          <p:cNvSpPr txBox="1"/>
          <p:nvPr/>
        </p:nvSpPr>
        <p:spPr>
          <a:xfrm>
            <a:off x="4525131" y="5297145"/>
            <a:ext cx="1506853" cy="46166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>
              <a:defRPr sz="1800">
                <a:solidFill>
                  <a:srgbClr val="8C9097"/>
                </a:solidFill>
              </a:defRPr>
            </a:lvl1pPr>
          </a:lstStyle>
          <a:p>
            <a:pPr algn="ctr"/>
            <a:r>
              <a:rPr lang="ru-RU" sz="1200" dirty="0">
                <a:solidFill>
                  <a:schemeClr val="bg1"/>
                </a:solidFill>
              </a:rPr>
              <a:t>Средний </a:t>
            </a:r>
            <a:r>
              <a:rPr lang="en-US" sz="1200" dirty="0">
                <a:solidFill>
                  <a:schemeClr val="bg1"/>
                </a:solidFill>
              </a:rPr>
              <a:t>PD </a:t>
            </a:r>
            <a:r>
              <a:rPr lang="ru-RU" sz="1200" dirty="0">
                <a:solidFill>
                  <a:schemeClr val="bg1"/>
                </a:solidFill>
              </a:rPr>
              <a:t>заемщиков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58022E-8C92-4107-BEE8-697983830A39}"/>
              </a:ext>
            </a:extLst>
          </p:cNvPr>
          <p:cNvSpPr txBox="1">
            <a:spLocks/>
          </p:cNvSpPr>
          <p:nvPr/>
        </p:nvSpPr>
        <p:spPr>
          <a:xfrm>
            <a:off x="10532705" y="4758967"/>
            <a:ext cx="926133" cy="50269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algn="ctr"/>
            <a:r>
              <a:rPr lang="ru-RU" sz="2700" b="1" dirty="0">
                <a:solidFill>
                  <a:schemeClr val="accent1"/>
                </a:solidFill>
              </a:rPr>
              <a:t>4,8%</a:t>
            </a:r>
          </a:p>
        </p:txBody>
      </p:sp>
      <p:sp>
        <p:nvSpPr>
          <p:cNvPr id="67" name="Rectangle 46">
            <a:extLst>
              <a:ext uri="{FF2B5EF4-FFF2-40B4-BE49-F238E27FC236}">
                <a16:creationId xmlns:a16="http://schemas.microsoft.com/office/drawing/2014/main" id="{832B9AA3-4E8E-423B-8BF5-F631BFEE6487}"/>
              </a:ext>
            </a:extLst>
          </p:cNvPr>
          <p:cNvSpPr txBox="1"/>
          <p:nvPr/>
        </p:nvSpPr>
        <p:spPr>
          <a:xfrm>
            <a:off x="10262188" y="5279403"/>
            <a:ext cx="1506853" cy="46166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20" tIns="45720" rIns="45720" bIns="45720" numCol="1" anchor="t">
            <a:spAutoFit/>
          </a:bodyPr>
          <a:lstStyle>
            <a:lvl1pPr>
              <a:defRPr sz="1800">
                <a:solidFill>
                  <a:srgbClr val="8C9097"/>
                </a:solidFill>
              </a:defRPr>
            </a:lvl1pPr>
          </a:lstStyle>
          <a:p>
            <a:pPr algn="ctr"/>
            <a:r>
              <a:rPr lang="ru-RU" sz="1200" dirty="0">
                <a:solidFill>
                  <a:schemeClr val="bg1"/>
                </a:solidFill>
              </a:rPr>
              <a:t>Средний </a:t>
            </a:r>
            <a:r>
              <a:rPr lang="en-US" sz="1200" dirty="0">
                <a:solidFill>
                  <a:schemeClr val="bg1"/>
                </a:solidFill>
              </a:rPr>
              <a:t>PD </a:t>
            </a:r>
            <a:r>
              <a:rPr lang="ru-RU" sz="1200" dirty="0">
                <a:solidFill>
                  <a:schemeClr val="bg1"/>
                </a:solidFill>
              </a:rPr>
              <a:t>заемщиков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0" name="Равнобедренный треугольник 59">
            <a:extLst>
              <a:ext uri="{FF2B5EF4-FFF2-40B4-BE49-F238E27FC236}">
                <a16:creationId xmlns:a16="http://schemas.microsoft.com/office/drawing/2014/main" id="{9A5BEBD9-72E9-49EC-B6A8-8544DFA58E83}"/>
              </a:ext>
            </a:extLst>
          </p:cNvPr>
          <p:cNvSpPr/>
          <p:nvPr/>
        </p:nvSpPr>
        <p:spPr>
          <a:xfrm rot="10800000">
            <a:off x="1395978" y="370261"/>
            <a:ext cx="144000" cy="144000"/>
          </a:xfrm>
          <a:prstGeom prst="triangle">
            <a:avLst/>
          </a:prstGeom>
          <a:solidFill>
            <a:schemeClr val="tx1">
              <a:lumMod val="90000"/>
              <a:lumOff val="1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hangingPunct="0"/>
            <a:endParaRPr lang="ru-RU" sz="1400">
              <a:solidFill>
                <a:srgbClr val="8C9097"/>
              </a:solidFill>
              <a:sym typeface="Calibri"/>
            </a:endParaRPr>
          </a:p>
        </p:txBody>
      </p:sp>
      <p:sp>
        <p:nvSpPr>
          <p:cNvPr id="61" name="Равнобедренный треугольник 60">
            <a:extLst>
              <a:ext uri="{FF2B5EF4-FFF2-40B4-BE49-F238E27FC236}">
                <a16:creationId xmlns:a16="http://schemas.microsoft.com/office/drawing/2014/main" id="{A6C5D12F-D85A-4686-BCE3-D8DE061AFDAC}"/>
              </a:ext>
            </a:extLst>
          </p:cNvPr>
          <p:cNvSpPr/>
          <p:nvPr/>
        </p:nvSpPr>
        <p:spPr>
          <a:xfrm rot="10800000">
            <a:off x="2540427" y="351266"/>
            <a:ext cx="144000" cy="144000"/>
          </a:xfrm>
          <a:prstGeom prst="triangle">
            <a:avLst/>
          </a:prstGeom>
          <a:solidFill>
            <a:schemeClr val="tx1">
              <a:lumMod val="90000"/>
              <a:lumOff val="10000"/>
            </a:schemeClr>
          </a:solidFill>
          <a:ln w="254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spAutoFit/>
          </a:bodyPr>
          <a:lstStyle/>
          <a:p>
            <a:pPr hangingPunct="0"/>
            <a:endParaRPr lang="ru-RU" sz="1400">
              <a:solidFill>
                <a:srgbClr val="8C9097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8500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FEE9F-1316-4FC6-AFF1-75C7D4B95D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Слайд 8 – Страница с сервисами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FinAI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31697-60C8-44AB-AB57-3F289327981D}"/>
              </a:ext>
            </a:extLst>
          </p:cNvPr>
          <p:cNvSpPr txBox="1"/>
          <p:nvPr/>
        </p:nvSpPr>
        <p:spPr>
          <a:xfrm>
            <a:off x="5623314" y="886500"/>
            <a:ext cx="6310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Комментарии: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Возврат на слайд с сервисами, такой же как слайд 3, но уже без цифр по проектам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1C38AF1-D268-4265-9E23-2DB1FE5A0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856" y="2331205"/>
            <a:ext cx="6277691" cy="329453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43D3157-9D1F-4596-889F-DDD4E23E878B}"/>
              </a:ext>
            </a:extLst>
          </p:cNvPr>
          <p:cNvSpPr txBox="1"/>
          <p:nvPr/>
        </p:nvSpPr>
        <p:spPr>
          <a:xfrm>
            <a:off x="7368610" y="1904286"/>
            <a:ext cx="3257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Рис1 – Страница сервисов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FinAI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E809E8E-682D-459E-AA68-4852627CDA4D}"/>
              </a:ext>
            </a:extLst>
          </p:cNvPr>
          <p:cNvSpPr/>
          <p:nvPr/>
        </p:nvSpPr>
        <p:spPr>
          <a:xfrm>
            <a:off x="111162" y="862150"/>
            <a:ext cx="5365524" cy="5630726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Текст для слайда: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FinAI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92AEA7-2B09-4E02-8E66-18B7078D8F62}"/>
              </a:ext>
            </a:extLst>
          </p:cNvPr>
          <p:cNvSpPr txBox="1"/>
          <p:nvPr/>
        </p:nvSpPr>
        <p:spPr>
          <a:xfrm>
            <a:off x="257790" y="1554566"/>
            <a:ext cx="51449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Сервисы: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Надзор за банками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R-AI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Инструменты стресс-тестирования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SREP AI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EWI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дэшборды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Инспекция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Текущий мониторинг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ИИ-агент для Кредитного регистра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Лицензирование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Реестр финансовых организаций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Поведенческий надзор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Фабрика обращений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ПОД/ФТ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Оценка рисков ПОД/ФТ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Надзор за РЦБ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Надзорная оценка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RASS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6AD94-F42D-4A0C-9848-F0203DCA8417}"/>
              </a:ext>
            </a:extLst>
          </p:cNvPr>
          <p:cNvSpPr txBox="1"/>
          <p:nvPr/>
        </p:nvSpPr>
        <p:spPr>
          <a:xfrm>
            <a:off x="3468104" y="2822954"/>
            <a:ext cx="200858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Имитация нажатия сервиса и переход на следующий слайд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E2B6EBFB-DE01-441C-B85A-C5FDEFA959F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508069" y="2577737"/>
            <a:ext cx="960035" cy="8453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327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904931-66F9-4DEE-A3CE-1929081FA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Вступление – свое видео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7D03DE-5373-4372-B805-F2BF84D48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Месседж: </a:t>
            </a:r>
            <a:r>
              <a:rPr lang="ru-RU" dirty="0" err="1"/>
              <a:t>SupTech</a:t>
            </a:r>
            <a:r>
              <a:rPr lang="ru-RU" dirty="0"/>
              <a:t> и ИИ — не про технологии, а про устойчивость и доверие</a:t>
            </a:r>
          </a:p>
          <a:p>
            <a:r>
              <a:rPr lang="ru-RU" dirty="0"/>
              <a:t>Пример текста:</a:t>
            </a:r>
          </a:p>
          <a:p>
            <a:pPr lvl="1"/>
            <a:r>
              <a:rPr lang="ru-RU" dirty="0"/>
              <a:t>Сегодня </a:t>
            </a:r>
            <a:r>
              <a:rPr lang="ru-RU" dirty="0" err="1"/>
              <a:t>финрынок</a:t>
            </a:r>
            <a:r>
              <a:rPr lang="ru-RU" dirty="0"/>
              <a:t> — это не только банки и платежи, это миллионы цифровых операций каждую минуту</a:t>
            </a:r>
          </a:p>
          <a:p>
            <a:pPr lvl="1"/>
            <a:r>
              <a:rPr lang="ru-RU" dirty="0"/>
              <a:t>Потоки данных растут, решения нужно принимать все быстрее</a:t>
            </a:r>
          </a:p>
          <a:p>
            <a:pPr lvl="1"/>
            <a:r>
              <a:rPr lang="ru-RU" dirty="0"/>
              <a:t>Поэтому регулятор тоже должен быть цифровым —чтобы не просто реагировать, а предвидеть риски и защищать систему и людей</a:t>
            </a:r>
          </a:p>
          <a:p>
            <a:r>
              <a:rPr lang="ru-RU" dirty="0" err="1"/>
              <a:t>Визуал</a:t>
            </a:r>
            <a:r>
              <a:rPr lang="ru-RU" dirty="0"/>
              <a:t>: свое видео динамичные цифровые потоки – камера приближается к зданию регулятора</a:t>
            </a:r>
          </a:p>
        </p:txBody>
      </p:sp>
    </p:spTree>
    <p:extLst>
      <p:ext uri="{BB962C8B-B14F-4D97-AF65-F5344CB8AC3E}">
        <p14:creationId xmlns:p14="http://schemas.microsoft.com/office/powerpoint/2010/main" val="191588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36D92C-BCEC-420E-B142-CD7CEF4CD99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dirty="0"/>
              <a:t>Слайд 1</a:t>
            </a:r>
            <a:r>
              <a:rPr lang="en-US" dirty="0"/>
              <a:t>4</a:t>
            </a:r>
            <a:r>
              <a:rPr lang="kk-KZ" dirty="0"/>
              <a:t> </a:t>
            </a:r>
            <a:r>
              <a:rPr lang="ru-RU" dirty="0"/>
              <a:t>– Инструменты НСТ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CB4B9F-FF5C-4542-BB10-416F226BA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1144"/>
            <a:ext cx="8991600" cy="43157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5C059B-0A2F-42BA-AC0D-187E35523ED0}"/>
              </a:ext>
            </a:extLst>
          </p:cNvPr>
          <p:cNvSpPr txBox="1"/>
          <p:nvPr/>
        </p:nvSpPr>
        <p:spPr>
          <a:xfrm>
            <a:off x="152400" y="5551079"/>
            <a:ext cx="1203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Комментарии: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Контекст –в боковом меню выбрали дату 01.09.2025, нажали кнопку «Запустить расчет»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1131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1B22D1-D727-4BC5-89A1-41726A2EA0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dirty="0"/>
              <a:t>Слайд 1</a:t>
            </a:r>
            <a:r>
              <a:rPr lang="ru-RU" dirty="0"/>
              <a:t>5</a:t>
            </a:r>
            <a:r>
              <a:rPr lang="kk-KZ" dirty="0"/>
              <a:t> </a:t>
            </a:r>
            <a:r>
              <a:rPr lang="ru-RU" dirty="0"/>
              <a:t>– Инструменты НСТ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ED0B82-C26D-4721-87A9-3061A6BC1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20" y="1027906"/>
            <a:ext cx="7704890" cy="4334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D27611-F6F3-4592-B2E6-C14F0D3BFC22}"/>
              </a:ext>
            </a:extLst>
          </p:cNvPr>
          <p:cNvSpPr txBox="1"/>
          <p:nvPr/>
        </p:nvSpPr>
        <p:spPr>
          <a:xfrm>
            <a:off x="152400" y="5558962"/>
            <a:ext cx="1203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Комментарии: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Контекст – После нажатия на  кнопку «Запустить расчет», выбираются банки в поле «Выберите банк» отображается этот график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793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7D8B0-4DC3-43C6-BBAE-6F1A3647191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dirty="0"/>
              <a:t>Слайд 16 </a:t>
            </a:r>
            <a:r>
              <a:rPr lang="ru-RU" dirty="0"/>
              <a:t>– Инструменты НСТ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5A2F5B-727E-4E96-B123-02AD68D0F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5" y="1027906"/>
            <a:ext cx="7569874" cy="4359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A8DE9A-8576-4B33-9340-1E58FB121148}"/>
              </a:ext>
            </a:extLst>
          </p:cNvPr>
          <p:cNvSpPr txBox="1"/>
          <p:nvPr/>
        </p:nvSpPr>
        <p:spPr>
          <a:xfrm>
            <a:off x="152400" y="5558962"/>
            <a:ext cx="1203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Комментарии: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Контекст – При нажатии на вкладку «К1» в разделе «Выберите показатель для визуализации» график меняется на тот что на скриншоте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643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3E17060-21C7-4D71-8222-717B7A47BD0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dirty="0"/>
              <a:t>Слайд 17 </a:t>
            </a:r>
            <a:r>
              <a:rPr lang="ru-RU" dirty="0"/>
              <a:t>– Инструменты НСТ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84CD8F-F32A-4732-A57F-C9759C6F7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9" y="1160679"/>
            <a:ext cx="7892259" cy="4473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DE258-3677-4DB2-A8CA-8B607CD2960C}"/>
              </a:ext>
            </a:extLst>
          </p:cNvPr>
          <p:cNvSpPr txBox="1"/>
          <p:nvPr/>
        </p:nvSpPr>
        <p:spPr>
          <a:xfrm>
            <a:off x="152400" y="5558962"/>
            <a:ext cx="1203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Комментарии: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Контекст – При нажатии на радио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батн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«Параллельный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свдиг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» в боковом меню «Метод оценки», устанавливается значение 1.50 и график меняется как на картинке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3785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947F9F-96DD-4029-8917-0AA9E5B000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dirty="0"/>
              <a:t>Слайд 18 </a:t>
            </a:r>
            <a:r>
              <a:rPr lang="ru-RU" dirty="0"/>
              <a:t>– Инструменты НСТ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71FCEC-4A6A-46C5-A9DC-73D5BEF2A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34" y="1140776"/>
            <a:ext cx="7039305" cy="3827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DD4BE3-E2D7-4655-8618-ACB01F2FE99C}"/>
              </a:ext>
            </a:extLst>
          </p:cNvPr>
          <p:cNvSpPr txBox="1"/>
          <p:nvPr/>
        </p:nvSpPr>
        <p:spPr>
          <a:xfrm>
            <a:off x="152400" y="5558962"/>
            <a:ext cx="1203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Комментарии: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Контекст – При нажатии на радио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батн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«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Scorpion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» в боковом меню «Метод оценки», устанавливается значение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581.34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 разделе «</a:t>
            </a:r>
            <a:r>
              <a:rPr lang="ru-RU" sz="1400" dirty="0">
                <a:solidFill>
                  <a:prstClr val="black"/>
                </a:solidFill>
                <a:latin typeface="Calibri" panose="020F0502020204030204"/>
              </a:rPr>
              <a:t>Сценарий курс 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USD/KZT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»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 Инфляция устанавливается на значении 16.0 и графики отображаются как на картинке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536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71656D-2604-40C7-9C48-5FA875CDC70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k-KZ" dirty="0"/>
              <a:t>Слайд 19 </a:t>
            </a:r>
            <a:r>
              <a:rPr lang="ru-RU" dirty="0"/>
              <a:t>– Инструменты НСТ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EE2F23-5F33-4664-BE56-CB007B5DD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7" y="1150083"/>
            <a:ext cx="9378462" cy="3995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931C25-C026-4313-B180-7CC45EF9CA57}"/>
              </a:ext>
            </a:extLst>
          </p:cNvPr>
          <p:cNvSpPr txBox="1"/>
          <p:nvPr/>
        </p:nvSpPr>
        <p:spPr>
          <a:xfrm>
            <a:off x="152400" y="5558962"/>
            <a:ext cx="1203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Комментарии: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Контекст – эта табличка находится под графиками, должна быть имитация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скрола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что под графиками находится данная таблица</a:t>
            </a:r>
          </a:p>
        </p:txBody>
      </p:sp>
    </p:spTree>
    <p:extLst>
      <p:ext uri="{BB962C8B-B14F-4D97-AF65-F5344CB8AC3E}">
        <p14:creationId xmlns:p14="http://schemas.microsoft.com/office/powerpoint/2010/main" val="2813192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70B9049-1D4D-4463-974F-6E0A87F0111C}"/>
              </a:ext>
            </a:extLst>
          </p:cNvPr>
          <p:cNvSpPr/>
          <p:nvPr/>
        </p:nvSpPr>
        <p:spPr>
          <a:xfrm>
            <a:off x="715191" y="1139047"/>
            <a:ext cx="10781328" cy="3040011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Текст для слайда: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Ключевые инициативы Стратегии трансформации Агентства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B624D0D-E396-4F50-B3E9-905F1A20FB02}"/>
              </a:ext>
            </a:extLst>
          </p:cNvPr>
          <p:cNvSpPr/>
          <p:nvPr/>
        </p:nvSpPr>
        <p:spPr>
          <a:xfrm>
            <a:off x="715191" y="5254551"/>
            <a:ext cx="1076161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Визуал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Нажимаем на экран Фабрика обращений и переходим в его приложения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BDE00DB-CCA6-45C8-9C2F-4524FAF9482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41864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Слайд  2 – Три инициативы</a:t>
            </a:r>
          </a:p>
        </p:txBody>
      </p:sp>
      <p:graphicFrame>
        <p:nvGraphicFramePr>
          <p:cNvPr id="8" name="Объект 3">
            <a:extLst>
              <a:ext uri="{FF2B5EF4-FFF2-40B4-BE49-F238E27FC236}">
                <a16:creationId xmlns:a16="http://schemas.microsoft.com/office/drawing/2014/main" id="{60689EFB-3CF6-44AD-BFEE-BF6D1ED29718}"/>
              </a:ext>
            </a:extLst>
          </p:cNvPr>
          <p:cNvGraphicFramePr>
            <a:graphicFrameLocks/>
          </p:cNvGraphicFramePr>
          <p:nvPr/>
        </p:nvGraphicFramePr>
        <p:xfrm>
          <a:off x="961208" y="1848512"/>
          <a:ext cx="10515600" cy="213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0801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84E4AC3-8994-4459-ABA7-F4B17FF3B802}"/>
              </a:ext>
            </a:extLst>
          </p:cNvPr>
          <p:cNvSpPr/>
          <p:nvPr/>
        </p:nvSpPr>
        <p:spPr>
          <a:xfrm>
            <a:off x="643357" y="1272984"/>
            <a:ext cx="10781328" cy="5328113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Текст для слайда: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Фабрика обращений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F6907-A25D-4A4C-AEDE-BF22D067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en-US" dirty="0"/>
              <a:t>20</a:t>
            </a:r>
            <a:r>
              <a:rPr lang="ru-RU" dirty="0"/>
              <a:t> – Фабрика обращений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FC6C5305-8E93-46AE-98F9-5E1953E9DBA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3617470"/>
          <a:ext cx="10515600" cy="155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16835565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4473244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98361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Контроль качества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Анализ практик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Системные решения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96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Улучшаем качество наших ответов и ускоряем обработку обращений</a:t>
                      </a:r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Определяем слабые места в процессах </a:t>
                      </a:r>
                      <a:r>
                        <a:rPr lang="ru-RU" dirty="0" err="1"/>
                        <a:t>фин.организаций</a:t>
                      </a:r>
                      <a:r>
                        <a:rPr lang="ru-RU" dirty="0"/>
                        <a:t> и способствуем устранению причин обращений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Если проблема массовая, корректируем регулирование, развиваем финансовую грамотность и пр.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349224"/>
                  </a:ext>
                </a:extLst>
              </a:tr>
            </a:tbl>
          </a:graphicData>
        </a:graphic>
      </p:graphicFrame>
      <p:sp>
        <p:nvSpPr>
          <p:cNvPr id="4" name="Rectangle 53">
            <a:extLst>
              <a:ext uri="{FF2B5EF4-FFF2-40B4-BE49-F238E27FC236}">
                <a16:creationId xmlns:a16="http://schemas.microsoft.com/office/drawing/2014/main" id="{A84384BE-A4FD-4A9F-AD3D-F02F79470776}"/>
              </a:ext>
            </a:extLst>
          </p:cNvPr>
          <p:cNvSpPr/>
          <p:nvPr/>
        </p:nvSpPr>
        <p:spPr>
          <a:xfrm>
            <a:off x="900179" y="2887348"/>
            <a:ext cx="2160000" cy="612000"/>
          </a:xfrm>
          <a:prstGeom prst="roundRect">
            <a:avLst/>
          </a:prstGeom>
          <a:noFill/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0" rIns="0" bIns="36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1</a:t>
            </a: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0+</a:t>
            </a: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5" name="Rectangle 53">
            <a:extLst>
              <a:ext uri="{FF2B5EF4-FFF2-40B4-BE49-F238E27FC236}">
                <a16:creationId xmlns:a16="http://schemas.microsoft.com/office/drawing/2014/main" id="{44F22A8B-7F35-49A4-9983-BC75D693C6F1}"/>
              </a:ext>
            </a:extLst>
          </p:cNvPr>
          <p:cNvSpPr/>
          <p:nvPr/>
        </p:nvSpPr>
        <p:spPr>
          <a:xfrm>
            <a:off x="2459272" y="2890853"/>
            <a:ext cx="1913149" cy="612000"/>
          </a:xfrm>
          <a:prstGeom prst="roundRect">
            <a:avLst/>
          </a:prstGeom>
          <a:noFill/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0" rIns="0" bIns="36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реализованных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сервисов</a:t>
            </a:r>
          </a:p>
        </p:txBody>
      </p:sp>
      <p:sp>
        <p:nvSpPr>
          <p:cNvPr id="7" name="Rectangle 53">
            <a:extLst>
              <a:ext uri="{FF2B5EF4-FFF2-40B4-BE49-F238E27FC236}">
                <a16:creationId xmlns:a16="http://schemas.microsoft.com/office/drawing/2014/main" id="{F54EAD7F-6955-45CB-B21B-11DA8CBBA52E}"/>
              </a:ext>
            </a:extLst>
          </p:cNvPr>
          <p:cNvSpPr/>
          <p:nvPr/>
        </p:nvSpPr>
        <p:spPr>
          <a:xfrm>
            <a:off x="4690157" y="2874515"/>
            <a:ext cx="1913149" cy="612000"/>
          </a:xfrm>
          <a:prstGeom prst="roundRect">
            <a:avLst/>
          </a:prstGeom>
          <a:noFill/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0" rIns="0" bIns="36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Три направления работы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2F4FBC0-0EE9-41C0-A8C0-542EF5D6580D}"/>
              </a:ext>
            </a:extLst>
          </p:cNvPr>
          <p:cNvSpPr/>
          <p:nvPr/>
        </p:nvSpPr>
        <p:spPr>
          <a:xfrm>
            <a:off x="643357" y="1960513"/>
            <a:ext cx="10648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Фабрика обращений позволяет Агентству реализовать комплексный подход к защите интересов потребителей финансовых услуг</a:t>
            </a:r>
          </a:p>
        </p:txBody>
      </p:sp>
      <p:sp>
        <p:nvSpPr>
          <p:cNvPr id="10" name="Rectangle 53">
            <a:extLst>
              <a:ext uri="{FF2B5EF4-FFF2-40B4-BE49-F238E27FC236}">
                <a16:creationId xmlns:a16="http://schemas.microsoft.com/office/drawing/2014/main" id="{C6DB2838-9D0D-40BC-8927-9E145DAEB799}"/>
              </a:ext>
            </a:extLst>
          </p:cNvPr>
          <p:cNvSpPr/>
          <p:nvPr/>
        </p:nvSpPr>
        <p:spPr>
          <a:xfrm>
            <a:off x="7338688" y="2864765"/>
            <a:ext cx="1913149" cy="612000"/>
          </a:xfrm>
          <a:prstGeom prst="roundRect">
            <a:avLst/>
          </a:prstGeom>
          <a:noFill/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0" rIns="0" bIns="36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&gt;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100 тыс. обращений в год</a:t>
            </a:r>
          </a:p>
        </p:txBody>
      </p:sp>
    </p:spTree>
    <p:extLst>
      <p:ext uri="{BB962C8B-B14F-4D97-AF65-F5344CB8AC3E}">
        <p14:creationId xmlns:p14="http://schemas.microsoft.com/office/powerpoint/2010/main" val="1780976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B8BFFCB-FB41-45CD-BA93-064DA69F49D4}"/>
              </a:ext>
            </a:extLst>
          </p:cNvPr>
          <p:cNvSpPr/>
          <p:nvPr/>
        </p:nvSpPr>
        <p:spPr>
          <a:xfrm>
            <a:off x="182822" y="1342653"/>
            <a:ext cx="6183144" cy="5328113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Текст для слайда: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Фабрика обращений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8D1B1D-1538-455C-9D94-A084C068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en-US" dirty="0"/>
              <a:t>21</a:t>
            </a:r>
            <a:r>
              <a:rPr lang="ru-RU" dirty="0"/>
              <a:t> – топ вопросов по рынку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371947C-0F8B-4BF4-A4B6-1B913591D437}"/>
              </a:ext>
            </a:extLst>
          </p:cNvPr>
          <p:cNvGraphicFramePr>
            <a:graphicFrameLocks noGrp="1"/>
          </p:cNvGraphicFramePr>
          <p:nvPr/>
        </p:nvGraphicFramePr>
        <p:xfrm>
          <a:off x="496125" y="3082018"/>
          <a:ext cx="5461544" cy="2000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5498">
                  <a:extLst>
                    <a:ext uri="{9D8B030D-6E8A-4147-A177-3AD203B41FA5}">
                      <a16:colId xmlns:a16="http://schemas.microsoft.com/office/drawing/2014/main" val="2105469004"/>
                    </a:ext>
                  </a:extLst>
                </a:gridCol>
                <a:gridCol w="1349375">
                  <a:extLst>
                    <a:ext uri="{9D8B030D-6E8A-4147-A177-3AD203B41FA5}">
                      <a16:colId xmlns:a16="http://schemas.microsoft.com/office/drawing/2014/main" val="3190633205"/>
                    </a:ext>
                  </a:extLst>
                </a:gridCol>
                <a:gridCol w="1176111">
                  <a:extLst>
                    <a:ext uri="{9D8B030D-6E8A-4147-A177-3AD203B41FA5}">
                      <a16:colId xmlns:a16="http://schemas.microsoft.com/office/drawing/2014/main" val="1138089629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1509333819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u="none" strike="noStrike" dirty="0">
                          <a:effectLst/>
                        </a:rPr>
                        <a:t>Характер вопросов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u="none" strike="noStrike" dirty="0">
                          <a:effectLst/>
                        </a:rPr>
                        <a:t>Банки второго уровня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u="none" strike="noStrike" dirty="0">
                          <a:effectLst/>
                        </a:rPr>
                        <a:t>Микрофинансовые организации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u="none" strike="noStrike" dirty="0">
                          <a:effectLst/>
                        </a:rPr>
                        <a:t>Коллекторские агентства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37215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Урегулирование проблемной задолженности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 &gt; 7500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 &gt; 6500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 &gt; 1000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624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Разъяснения по законодательству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 &gt; 1100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 &gt; 900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&gt; 10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12582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Введение в заблуждение, ограничение в выборе фин продуктов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 &gt; 800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 &gt; 750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&gt; 40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26834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 …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307901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E06FBD0-4825-4C8F-94DD-A4D8B8A3E010}"/>
              </a:ext>
            </a:extLst>
          </p:cNvPr>
          <p:cNvSpPr txBox="1"/>
          <p:nvPr/>
        </p:nvSpPr>
        <p:spPr>
          <a:xfrm>
            <a:off x="4087418" y="5220290"/>
            <a:ext cx="200858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Имитация нажатия сервиса и переход на следующий слайд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2962E560-2A22-4A09-B411-C1FCB0F8252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371223" y="4082143"/>
            <a:ext cx="716195" cy="1738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211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14CEF0E-6486-4232-A2F6-72D56B1F97FD}"/>
              </a:ext>
            </a:extLst>
          </p:cNvPr>
          <p:cNvSpPr/>
          <p:nvPr/>
        </p:nvSpPr>
        <p:spPr>
          <a:xfrm>
            <a:off x="182822" y="1342653"/>
            <a:ext cx="6078641" cy="5328113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Текст для слайда: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Фабрика обращений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8D1B1D-1538-455C-9D94-A084C068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 2</a:t>
            </a:r>
            <a:r>
              <a:rPr lang="en-US" dirty="0"/>
              <a:t>2</a:t>
            </a:r>
            <a:r>
              <a:rPr lang="ru-RU" dirty="0"/>
              <a:t> – топ банков по вопросу</a:t>
            </a: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3980E997-292A-4B1D-A062-24367CB1E4EA}"/>
              </a:ext>
            </a:extLst>
          </p:cNvPr>
          <p:cNvGraphicFramePr>
            <a:graphicFrameLocks noGrp="1"/>
          </p:cNvGraphicFramePr>
          <p:nvPr/>
        </p:nvGraphicFramePr>
        <p:xfrm>
          <a:off x="768530" y="2183744"/>
          <a:ext cx="5092337" cy="12757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5751">
                  <a:extLst>
                    <a:ext uri="{9D8B030D-6E8A-4147-A177-3AD203B41FA5}">
                      <a16:colId xmlns:a16="http://schemas.microsoft.com/office/drawing/2014/main" val="1964150598"/>
                    </a:ext>
                  </a:extLst>
                </a:gridCol>
                <a:gridCol w="646550">
                  <a:extLst>
                    <a:ext uri="{9D8B030D-6E8A-4147-A177-3AD203B41FA5}">
                      <a16:colId xmlns:a16="http://schemas.microsoft.com/office/drawing/2014/main" val="1304367146"/>
                    </a:ext>
                  </a:extLst>
                </a:gridCol>
                <a:gridCol w="923851">
                  <a:extLst>
                    <a:ext uri="{9D8B030D-6E8A-4147-A177-3AD203B41FA5}">
                      <a16:colId xmlns:a16="http://schemas.microsoft.com/office/drawing/2014/main" val="238923499"/>
                    </a:ext>
                  </a:extLst>
                </a:gridCol>
                <a:gridCol w="846021">
                  <a:extLst>
                    <a:ext uri="{9D8B030D-6E8A-4147-A177-3AD203B41FA5}">
                      <a16:colId xmlns:a16="http://schemas.microsoft.com/office/drawing/2014/main" val="1959943345"/>
                    </a:ext>
                  </a:extLst>
                </a:gridCol>
                <a:gridCol w="1190164">
                  <a:extLst>
                    <a:ext uri="{9D8B030D-6E8A-4147-A177-3AD203B41FA5}">
                      <a16:colId xmlns:a16="http://schemas.microsoft.com/office/drawing/2014/main" val="555189581"/>
                    </a:ext>
                  </a:extLst>
                </a:gridCol>
              </a:tblGrid>
              <a:tr h="339072">
                <a:tc>
                  <a:txBody>
                    <a:bodyPr/>
                    <a:lstStyle/>
                    <a:p>
                      <a:pPr algn="l" fontAlgn="b"/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Август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Сентябрь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Октябрь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Итого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extLst>
                  <a:ext uri="{0D108BD9-81ED-4DB2-BD59-A6C34878D82A}">
                    <a16:rowId xmlns:a16="http://schemas.microsoft.com/office/drawing/2014/main" val="3481315157"/>
                  </a:ext>
                </a:extLst>
              </a:tr>
              <a:tr h="18733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Банк 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1024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907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659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2590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extLst>
                  <a:ext uri="{0D108BD9-81ED-4DB2-BD59-A6C34878D82A}">
                    <a16:rowId xmlns:a16="http://schemas.microsoft.com/office/drawing/2014/main" val="2089166103"/>
                  </a:ext>
                </a:extLst>
              </a:tr>
              <a:tr h="18733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Банк 2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515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519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356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1390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extLst>
                  <a:ext uri="{0D108BD9-81ED-4DB2-BD59-A6C34878D82A}">
                    <a16:rowId xmlns:a16="http://schemas.microsoft.com/office/drawing/2014/main" val="2211140286"/>
                  </a:ext>
                </a:extLst>
              </a:tr>
              <a:tr h="18733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Банк 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320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373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277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970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extLst>
                  <a:ext uri="{0D108BD9-81ED-4DB2-BD59-A6C34878D82A}">
                    <a16:rowId xmlns:a16="http://schemas.microsoft.com/office/drawing/2014/main" val="3924989347"/>
                  </a:ext>
                </a:extLst>
              </a:tr>
              <a:tr h="18733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Банк 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278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310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221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809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extLst>
                  <a:ext uri="{0D108BD9-81ED-4DB2-BD59-A6C34878D82A}">
                    <a16:rowId xmlns:a16="http://schemas.microsoft.com/office/drawing/2014/main" val="2583333174"/>
                  </a:ext>
                </a:extLst>
              </a:tr>
              <a:tr h="18733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Банк 5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195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180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>
                          <a:effectLst/>
                        </a:rPr>
                        <a:t>141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u="none" strike="noStrike" dirty="0">
                          <a:effectLst/>
                        </a:rPr>
                        <a:t>516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67" marR="9367" marT="9367" marB="0" anchor="b"/>
                </a:tc>
                <a:extLst>
                  <a:ext uri="{0D108BD9-81ED-4DB2-BD59-A6C34878D82A}">
                    <a16:rowId xmlns:a16="http://schemas.microsoft.com/office/drawing/2014/main" val="1801298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50DA15-123E-419F-BB82-2FC19B33D074}"/>
              </a:ext>
            </a:extLst>
          </p:cNvPr>
          <p:cNvSpPr txBox="1"/>
          <p:nvPr/>
        </p:nvSpPr>
        <p:spPr>
          <a:xfrm>
            <a:off x="3138183" y="3783375"/>
            <a:ext cx="200858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Имитация нажатия сервиса и переход на следующий слайд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39C2BDE7-843B-4594-B789-7AEEDCA610A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421988" y="2645228"/>
            <a:ext cx="716195" cy="1738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30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7C51105-A6CA-46A4-BCDF-7B46C34519EE}"/>
              </a:ext>
            </a:extLst>
          </p:cNvPr>
          <p:cNvSpPr/>
          <p:nvPr/>
        </p:nvSpPr>
        <p:spPr>
          <a:xfrm>
            <a:off x="182880" y="1221991"/>
            <a:ext cx="7350034" cy="3106169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ru-RU" b="1" dirty="0">
                <a:solidFill>
                  <a:schemeClr val="tx1"/>
                </a:solidFill>
              </a:rPr>
              <a:t>Текст для слайда:</a:t>
            </a:r>
          </a:p>
          <a:p>
            <a:r>
              <a:rPr lang="ru-RU" b="1" dirty="0">
                <a:solidFill>
                  <a:schemeClr val="tx1"/>
                </a:solidFill>
              </a:rPr>
              <a:t>Эволюция цифрового регулятора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871A3-76D7-4308-9873-DEF9DF0E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 1 – Эволюция</a:t>
            </a:r>
            <a:r>
              <a:rPr lang="en-US" dirty="0"/>
              <a:t> </a:t>
            </a:r>
            <a:r>
              <a:rPr lang="ru-RU" dirty="0"/>
              <a:t>цифрового регулятора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3F27C772-3BCA-4FDC-BEA4-1AB285515F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6840639"/>
              </p:ext>
            </p:extLst>
          </p:nvPr>
        </p:nvGraphicFramePr>
        <p:xfrm>
          <a:off x="411479" y="1791995"/>
          <a:ext cx="7121435" cy="2668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0B80878-10B4-43FC-8424-5B4CE502FE13}"/>
              </a:ext>
            </a:extLst>
          </p:cNvPr>
          <p:cNvSpPr/>
          <p:nvPr/>
        </p:nvSpPr>
        <p:spPr>
          <a:xfrm>
            <a:off x="592181" y="5435311"/>
            <a:ext cx="107616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Месседж: </a:t>
            </a:r>
            <a:r>
              <a:rPr lang="ru-RU" dirty="0"/>
              <a:t>Мы прошли путь от отдельных цифровых решений к системной архитектуре, где данные и технологии стали новой основой регулирования</a:t>
            </a:r>
          </a:p>
          <a:p>
            <a:r>
              <a:rPr lang="ru-RU" b="1" dirty="0" err="1"/>
              <a:t>Визуал</a:t>
            </a:r>
            <a:r>
              <a:rPr lang="ru-RU" b="1" dirty="0"/>
              <a:t>: </a:t>
            </a:r>
            <a:r>
              <a:rPr lang="ru-RU" dirty="0"/>
              <a:t>восходящая линия времени с 4 этапами, завершение логотипом </a:t>
            </a:r>
            <a:r>
              <a:rPr lang="en-US" dirty="0" err="1"/>
              <a:t>FinAI</a:t>
            </a:r>
            <a:r>
              <a:rPr lang="ru-RU" dirty="0"/>
              <a:t> (где 4-й этап или появление </a:t>
            </a:r>
            <a:r>
              <a:rPr lang="en-US" dirty="0" err="1"/>
              <a:t>FinAI</a:t>
            </a:r>
            <a:r>
              <a:rPr lang="en-US" dirty="0"/>
              <a:t> </a:t>
            </a:r>
            <a:r>
              <a:rPr lang="ru-RU" dirty="0"/>
              <a:t>внизу как на видео), переход на 3 экрана с 3 инициативами из последнего этапа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C2D7F9B-6B0C-4142-99F9-5E619F9B5B91}"/>
              </a:ext>
            </a:extLst>
          </p:cNvPr>
          <p:cNvSpPr/>
          <p:nvPr/>
        </p:nvSpPr>
        <p:spPr>
          <a:xfrm>
            <a:off x="7532914" y="1221991"/>
            <a:ext cx="446531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00" b="1" dirty="0"/>
              <a:t>Тезисы для выступающего: </a:t>
            </a:r>
          </a:p>
          <a:p>
            <a:r>
              <a:rPr lang="ru-RU" sz="900" dirty="0"/>
              <a:t>2019-2020 Формирование основы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900" dirty="0"/>
              <a:t>Риск-ориентированный надзор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900" dirty="0"/>
              <a:t>Создание Агентства</a:t>
            </a:r>
          </a:p>
          <a:p>
            <a:r>
              <a:rPr lang="ru-RU" sz="900" dirty="0"/>
              <a:t>2021-2022 Отдельные инициативы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900" dirty="0"/>
              <a:t>Первые </a:t>
            </a:r>
            <a:r>
              <a:rPr lang="ru-RU" sz="900" dirty="0" err="1"/>
              <a:t>SupTech</a:t>
            </a:r>
            <a:r>
              <a:rPr lang="ru-RU" sz="900" dirty="0"/>
              <a:t> инструменты (ARES, НСТ, AFR пакет)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900" dirty="0"/>
              <a:t>Развитие цифровых компетенций</a:t>
            </a:r>
          </a:p>
          <a:p>
            <a:r>
              <a:rPr lang="ru-RU" sz="900" dirty="0"/>
              <a:t>2023-2024 Масштабирование инициатив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900" dirty="0"/>
              <a:t>Расширение </a:t>
            </a:r>
            <a:r>
              <a:rPr lang="ru-RU" sz="900" dirty="0" err="1"/>
              <a:t>SupTech</a:t>
            </a:r>
            <a:r>
              <a:rPr lang="ru-RU" sz="900" dirty="0"/>
              <a:t> решений на другие сектора и технологии (QAINAR, RASS и пр.)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900" dirty="0"/>
              <a:t>Организационные изменения</a:t>
            </a:r>
          </a:p>
          <a:p>
            <a:r>
              <a:rPr lang="ru-RU" sz="900" dirty="0"/>
              <a:t>2025-… Цифровая трансформация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900" dirty="0"/>
              <a:t>Утверждение Стратегии цифровой трансформации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900" dirty="0"/>
              <a:t>Создание первой версии Единой надзорной платформы</a:t>
            </a:r>
          </a:p>
        </p:txBody>
      </p:sp>
    </p:spTree>
    <p:extLst>
      <p:ext uri="{BB962C8B-B14F-4D97-AF65-F5344CB8AC3E}">
        <p14:creationId xmlns:p14="http://schemas.microsoft.com/office/powerpoint/2010/main" val="1862879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653A271-F1A7-43DD-9292-F3F610A4E6E2}"/>
              </a:ext>
            </a:extLst>
          </p:cNvPr>
          <p:cNvSpPr/>
          <p:nvPr/>
        </p:nvSpPr>
        <p:spPr>
          <a:xfrm>
            <a:off x="182822" y="1342653"/>
            <a:ext cx="7977109" cy="5328113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Текст для слайда: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Фабрика обращений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8D1B1D-1538-455C-9D94-A084C068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 2</a:t>
            </a:r>
            <a:r>
              <a:rPr lang="en-US" dirty="0"/>
              <a:t>3</a:t>
            </a:r>
            <a:r>
              <a:rPr lang="ru-RU" dirty="0"/>
              <a:t> – суть вопросов по банку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3CD28C-B530-43B1-9791-74650248C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4434" y="1825625"/>
            <a:ext cx="308936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Комментарии:</a:t>
            </a:r>
          </a:p>
          <a:p>
            <a:pPr>
              <a:buFontTx/>
              <a:buChar char="-"/>
            </a:pPr>
            <a:r>
              <a:rPr lang="ru-RU" dirty="0"/>
              <a:t>Из облака слов будут документы (</a:t>
            </a:r>
            <a:r>
              <a:rPr lang="ru-RU" dirty="0" err="1"/>
              <a:t>типо</a:t>
            </a:r>
            <a:r>
              <a:rPr lang="ru-RU" dirty="0"/>
              <a:t> писем в банки)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E71BB96-0AE6-4130-AC92-A52F6388D4CC}"/>
              </a:ext>
            </a:extLst>
          </p:cNvPr>
          <p:cNvSpPr/>
          <p:nvPr/>
        </p:nvSpPr>
        <p:spPr>
          <a:xfrm>
            <a:off x="322733" y="1910035"/>
            <a:ext cx="3882486" cy="4957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Основные: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Отказывают в реструктуризации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Прошу снизить ежемесячный платеж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Нет возможности платить в прежнем размере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Потеря работы прошу учесть ситуацию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Прошу кредитные каникулы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Прошу списать пени и штрафы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Уважительная причина задержки платежей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Обещали рассмотреть реструктуризацию но тишина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Прошу изменить график платежей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Нет реакции на обращения по долгу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ru-RU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Доп</a:t>
            </a: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(при необходимости):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Продали долг коллекторам без уведомления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 сообщили о смене кредитора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Меняют условия кредита в одностороннем порядке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Нет возможности договориться о рассрочке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Обещали помощь но отказали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 принимают заявление на урегулирование долга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Прошу учесть сложное материальное положение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Тяжелая болезнь стала причиной просрочки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Одинокий родитель прошу поддержку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Семья в трудной жизненной ситуации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Пострадали от чрезвычайной ситуации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банковской карты списывают больше чем нужно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Нет возможности оформить реструктуризацию онлайн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Прошу консультацию по урегулированию долга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ru-RU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E2EB41-0957-4763-9D0E-F8AD293CE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237" y="1910035"/>
            <a:ext cx="1476262" cy="20784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9E09DE-D016-463C-8FC9-A7CF2379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22" y="2743464"/>
            <a:ext cx="1415554" cy="19899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13B232-3FE5-4427-89F6-9425E243D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207" y="3333206"/>
            <a:ext cx="1415554" cy="19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3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0FADB1F-F81D-4A23-A31E-6DFC2A4E7331}"/>
              </a:ext>
            </a:extLst>
          </p:cNvPr>
          <p:cNvSpPr/>
          <p:nvPr/>
        </p:nvSpPr>
        <p:spPr>
          <a:xfrm>
            <a:off x="715191" y="1139047"/>
            <a:ext cx="10781328" cy="3040011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Текст для слайда: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Ключевые инициативы Стратегии трансформации Агентства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B624D0D-E396-4F50-B3E9-905F1A20FB02}"/>
              </a:ext>
            </a:extLst>
          </p:cNvPr>
          <p:cNvSpPr/>
          <p:nvPr/>
        </p:nvSpPr>
        <p:spPr>
          <a:xfrm>
            <a:off x="715191" y="5254551"/>
            <a:ext cx="1076161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Визуал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Нажимаем на экран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QAINAR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и переходим в его приложения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BDE00DB-CCA6-45C8-9C2F-4524FAF9482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6248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Слайд  2 – Три инициативы</a:t>
            </a:r>
          </a:p>
        </p:txBody>
      </p:sp>
      <p:graphicFrame>
        <p:nvGraphicFramePr>
          <p:cNvPr id="8" name="Объект 3">
            <a:extLst>
              <a:ext uri="{FF2B5EF4-FFF2-40B4-BE49-F238E27FC236}">
                <a16:creationId xmlns:a16="http://schemas.microsoft.com/office/drawing/2014/main" id="{60689EFB-3CF6-44AD-BFEE-BF6D1ED29718}"/>
              </a:ext>
            </a:extLst>
          </p:cNvPr>
          <p:cNvGraphicFramePr>
            <a:graphicFrameLocks/>
          </p:cNvGraphicFramePr>
          <p:nvPr/>
        </p:nvGraphicFramePr>
        <p:xfrm>
          <a:off x="961208" y="1848512"/>
          <a:ext cx="10515600" cy="213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4850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FEE9F-1316-4FC6-AFF1-75C7D4B95D25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1499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Слайд 2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4</a:t>
            </a: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– </a:t>
            </a:r>
            <a:r>
              <a:rPr kumimoji="0" lang="ru-RU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Демо</a:t>
            </a: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третей инициативы (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Qainar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)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Rectangle 53">
            <a:extLst>
              <a:ext uri="{FF2B5EF4-FFF2-40B4-BE49-F238E27FC236}">
                <a16:creationId xmlns:a16="http://schemas.microsoft.com/office/drawing/2014/main" id="{94AF6346-0946-41DC-A9FA-06D172DBAC9A}"/>
              </a:ext>
            </a:extLst>
          </p:cNvPr>
          <p:cNvSpPr/>
          <p:nvPr/>
        </p:nvSpPr>
        <p:spPr>
          <a:xfrm>
            <a:off x="316544" y="1197496"/>
            <a:ext cx="2160000" cy="612000"/>
          </a:xfrm>
          <a:prstGeom prst="roundRect">
            <a:avLst/>
          </a:prstGeom>
          <a:noFill/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0" rIns="0" bIns="36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14</a:t>
            </a: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+</a:t>
            </a: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8" name="Rectangle 53">
            <a:extLst>
              <a:ext uri="{FF2B5EF4-FFF2-40B4-BE49-F238E27FC236}">
                <a16:creationId xmlns:a16="http://schemas.microsoft.com/office/drawing/2014/main" id="{C6701A5A-5894-45F8-BA54-6A95AC9C2A61}"/>
              </a:ext>
            </a:extLst>
          </p:cNvPr>
          <p:cNvSpPr/>
          <p:nvPr/>
        </p:nvSpPr>
        <p:spPr>
          <a:xfrm>
            <a:off x="1820458" y="1187860"/>
            <a:ext cx="1913149" cy="612000"/>
          </a:xfrm>
          <a:prstGeom prst="roundRect">
            <a:avLst/>
          </a:prstGeom>
          <a:noFill/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0" rIns="0" bIns="36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реализованных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модулей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31697-60C8-44AB-AB57-3F289327981D}"/>
              </a:ext>
            </a:extLst>
          </p:cNvPr>
          <p:cNvSpPr txBox="1"/>
          <p:nvPr/>
        </p:nvSpPr>
        <p:spPr>
          <a:xfrm>
            <a:off x="8030009" y="1968560"/>
            <a:ext cx="41463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Комментарии: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Найти более подходящие иконки для каждого модуля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dirty="0">
                <a:solidFill>
                  <a:prstClr val="black"/>
                </a:solidFill>
                <a:latin typeface="Calibri" panose="020F0502020204030204"/>
              </a:rPr>
              <a:t>Нажимаем на кнопку «Уязвимости»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Контекст: по этой инициативе у нас будет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CJM</a:t>
            </a:r>
            <a:r>
              <a:rPr kumimoji="0" lang="kk-K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kk-KZ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мы</a:t>
            </a:r>
            <a:r>
              <a:rPr kumimoji="0" lang="kk-K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kk-KZ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рассказываем</a:t>
            </a:r>
            <a:r>
              <a:rPr kumimoji="0" lang="kk-K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kk-KZ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путь</a:t>
            </a:r>
            <a:r>
              <a:rPr kumimoji="0" lang="kk-K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kk-KZ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надзорщика</a:t>
            </a:r>
            <a:r>
              <a:rPr kumimoji="0" lang="kk-K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в </a:t>
            </a:r>
            <a:r>
              <a:rPr kumimoji="0" lang="kk-KZ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этом</a:t>
            </a:r>
            <a:r>
              <a:rPr kumimoji="0" lang="kk-KZ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kk-KZ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приложении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поэтому должна быть имитация работы в приложении</a:t>
            </a:r>
          </a:p>
        </p:txBody>
      </p:sp>
      <p:sp>
        <p:nvSpPr>
          <p:cNvPr id="10" name="Rectangle 53">
            <a:extLst>
              <a:ext uri="{FF2B5EF4-FFF2-40B4-BE49-F238E27FC236}">
                <a16:creationId xmlns:a16="http://schemas.microsoft.com/office/drawing/2014/main" id="{4F028369-E87F-492A-9F30-AFC3532CBF74}"/>
              </a:ext>
            </a:extLst>
          </p:cNvPr>
          <p:cNvSpPr/>
          <p:nvPr/>
        </p:nvSpPr>
        <p:spPr>
          <a:xfrm>
            <a:off x="2777032" y="1128456"/>
            <a:ext cx="2160000" cy="612000"/>
          </a:xfrm>
          <a:prstGeom prst="roundRect">
            <a:avLst/>
          </a:prstGeom>
          <a:noFill/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0" rIns="0" bIns="36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800" b="1" dirty="0">
                <a:solidFill>
                  <a:srgbClr val="1F4E79"/>
                </a:solidFill>
                <a:latin typeface="Arial Narrow" panose="020B0606020202030204" pitchFamily="34" charset="0"/>
              </a:rPr>
              <a:t>700</a:t>
            </a: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+</a:t>
            </a: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2" name="Rectangle 53">
            <a:extLst>
              <a:ext uri="{FF2B5EF4-FFF2-40B4-BE49-F238E27FC236}">
                <a16:creationId xmlns:a16="http://schemas.microsoft.com/office/drawing/2014/main" id="{BF13E5F1-44B7-4B3F-ADA1-0BC7A042CD01}"/>
              </a:ext>
            </a:extLst>
          </p:cNvPr>
          <p:cNvSpPr/>
          <p:nvPr/>
        </p:nvSpPr>
        <p:spPr>
          <a:xfrm>
            <a:off x="4535169" y="1136279"/>
            <a:ext cx="1913149" cy="612000"/>
          </a:xfrm>
          <a:prstGeom prst="roundRect">
            <a:avLst/>
          </a:prstGeom>
          <a:noFill/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0" rIns="0" bIns="36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r>
              <a:rPr lang="ru-RU" sz="1400" b="1" dirty="0">
                <a:solidFill>
                  <a:prstClr val="black"/>
                </a:solidFill>
                <a:latin typeface="Arial Narrow" panose="020B0606020202030204" pitchFamily="34" charset="0"/>
              </a:rPr>
              <a:t>предупреждений об уязвимостях 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3" name="Rectangle 53">
            <a:extLst>
              <a:ext uri="{FF2B5EF4-FFF2-40B4-BE49-F238E27FC236}">
                <a16:creationId xmlns:a16="http://schemas.microsoft.com/office/drawing/2014/main" id="{40B746A5-43BB-4E5B-9DC3-219B95391B2E}"/>
              </a:ext>
            </a:extLst>
          </p:cNvPr>
          <p:cNvSpPr/>
          <p:nvPr/>
        </p:nvSpPr>
        <p:spPr>
          <a:xfrm>
            <a:off x="5956557" y="1097932"/>
            <a:ext cx="2160000" cy="612000"/>
          </a:xfrm>
          <a:prstGeom prst="roundRect">
            <a:avLst/>
          </a:prstGeom>
          <a:noFill/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0" rIns="0" bIns="36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800" b="1" dirty="0">
                <a:solidFill>
                  <a:srgbClr val="1F4E79"/>
                </a:solidFill>
                <a:latin typeface="Arial Narrow" panose="020B0606020202030204" pitchFamily="34" charset="0"/>
              </a:rPr>
              <a:t>13 000</a:t>
            </a: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+</a:t>
            </a: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4" name="Rectangle 53">
            <a:extLst>
              <a:ext uri="{FF2B5EF4-FFF2-40B4-BE49-F238E27FC236}">
                <a16:creationId xmlns:a16="http://schemas.microsoft.com/office/drawing/2014/main" id="{CCB4EF10-2129-437F-94EC-BCACA1405195}"/>
              </a:ext>
            </a:extLst>
          </p:cNvPr>
          <p:cNvSpPr/>
          <p:nvPr/>
        </p:nvSpPr>
        <p:spPr>
          <a:xfrm>
            <a:off x="8096138" y="1059585"/>
            <a:ext cx="1913149" cy="612000"/>
          </a:xfrm>
          <a:prstGeom prst="roundRect">
            <a:avLst/>
          </a:prstGeom>
          <a:noFill/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0" rIns="0" bIns="36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r>
              <a:rPr lang="ru-RU" sz="1400" b="1" dirty="0">
                <a:solidFill>
                  <a:prstClr val="black"/>
                </a:solidFill>
                <a:latin typeface="Arial Narrow" panose="020B0606020202030204" pitchFamily="34" charset="0"/>
              </a:rPr>
              <a:t>Сигналов (событий ИБ)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665C5C-34F3-4281-A1D4-1FE4B461C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30" y="1968560"/>
            <a:ext cx="7373379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7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D079DC-0A6A-40CE-92CD-595C0B70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28" y="99628"/>
            <a:ext cx="11216640" cy="1325563"/>
          </a:xfrm>
        </p:spPr>
        <p:txBody>
          <a:bodyPr/>
          <a:lstStyle/>
          <a:p>
            <a:r>
              <a:rPr lang="ru-RU" dirty="0"/>
              <a:t>Слайд  2</a:t>
            </a:r>
            <a:r>
              <a:rPr lang="en-US" dirty="0"/>
              <a:t>5</a:t>
            </a:r>
            <a:r>
              <a:rPr lang="ru-RU" dirty="0"/>
              <a:t> - обнаружение</a:t>
            </a:r>
            <a:r>
              <a:rPr lang="kk-KZ" dirty="0"/>
              <a:t> </a:t>
            </a:r>
            <a:r>
              <a:rPr lang="ru-RU" dirty="0"/>
              <a:t>уязвимости Агентством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DB364-0E75-445E-AD64-391FC92721F8}"/>
              </a:ext>
            </a:extLst>
          </p:cNvPr>
          <p:cNvSpPr txBox="1"/>
          <p:nvPr/>
        </p:nvSpPr>
        <p:spPr>
          <a:xfrm>
            <a:off x="152400" y="5551079"/>
            <a:ext cx="1203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Комментарии: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Контекст – Агентство создает карточку уязвимости и отправляет ее в БВУ</a:t>
            </a:r>
            <a:r>
              <a:rPr lang="ru-RU" sz="1400" dirty="0">
                <a:solidFill>
                  <a:prstClr val="black"/>
                </a:solidFill>
                <a:latin typeface="Calibri" panose="020F0502020204030204"/>
              </a:rPr>
              <a:t>. Интерфейс нужно сделать в едином стиле со всеми интерфейсами, аналогично с инициативой </a:t>
            </a:r>
            <a:r>
              <a:rPr lang="en-US" sz="1400" dirty="0" err="1">
                <a:solidFill>
                  <a:prstClr val="black"/>
                </a:solidFill>
                <a:latin typeface="Calibri" panose="020F0502020204030204"/>
              </a:rPr>
              <a:t>FinAI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C895C0-C6AE-4E67-BE7E-B326A0D06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417" y="1313803"/>
            <a:ext cx="7604159" cy="43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17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F9F4D-A232-4E54-9119-4136BCDE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 2</a:t>
            </a:r>
            <a:r>
              <a:rPr lang="en-US" dirty="0"/>
              <a:t>6</a:t>
            </a:r>
            <a:r>
              <a:rPr lang="ru-RU" dirty="0"/>
              <a:t> – Карта инцидента Банка по угрозе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68F57F-6F6D-42E8-A589-DDE76949B4E1}"/>
              </a:ext>
            </a:extLst>
          </p:cNvPr>
          <p:cNvSpPr txBox="1"/>
          <p:nvPr/>
        </p:nvSpPr>
        <p:spPr>
          <a:xfrm>
            <a:off x="457199" y="5692656"/>
            <a:ext cx="115718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Комментарии: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Контекст – От банка приходит заполненная карточка случившегося инцидента с информацией по угрозе которое опубликовало Агентство с дополнительным описанием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B1F85B-AF3E-4880-9DAD-0BB158CD2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90" y="1473737"/>
            <a:ext cx="7264103" cy="415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E4FDF4-DC26-45F3-A8CB-A30F3C2C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 2</a:t>
            </a:r>
            <a:r>
              <a:rPr lang="en-US" dirty="0"/>
              <a:t>7</a:t>
            </a:r>
            <a:r>
              <a:rPr lang="ru-RU" dirty="0"/>
              <a:t> - заполняем карточку </a:t>
            </a:r>
            <a:r>
              <a:rPr lang="kk-KZ" dirty="0" err="1"/>
              <a:t>угрозы</a:t>
            </a:r>
            <a:r>
              <a:rPr lang="kk-KZ" dirty="0"/>
              <a:t> </a:t>
            </a:r>
            <a:r>
              <a:rPr lang="kk-KZ" dirty="0" err="1"/>
              <a:t>Агентством</a:t>
            </a:r>
            <a:r>
              <a:rPr lang="ru-RU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CB595-1232-4AE0-8734-2C45FFF27CAE}"/>
              </a:ext>
            </a:extLst>
          </p:cNvPr>
          <p:cNvSpPr txBox="1"/>
          <p:nvPr/>
        </p:nvSpPr>
        <p:spPr>
          <a:xfrm>
            <a:off x="550967" y="5598117"/>
            <a:ext cx="115254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Комментарии: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Контекст – От банка приходит заполненная карточка случившегося инцидента с информацией по уязвимости которое опубликовало Агентство с дополнительным описанием. Агентство заполняет карточку угрозы и рассылают банкам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BD3464-5854-4871-AA51-3D5DEE01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153" y="1761892"/>
            <a:ext cx="6039693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6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1E9510-3B7D-486B-B6E1-D9E17C746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 2</a:t>
            </a:r>
            <a:r>
              <a:rPr lang="en-US" dirty="0"/>
              <a:t>8</a:t>
            </a:r>
            <a:r>
              <a:rPr lang="ru-RU" dirty="0"/>
              <a:t> - видим список отправленных запросов в БВУ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B0980-75F2-4266-A5B5-D883D295C6B0}"/>
              </a:ext>
            </a:extLst>
          </p:cNvPr>
          <p:cNvSpPr txBox="1"/>
          <p:nvPr/>
        </p:nvSpPr>
        <p:spPr>
          <a:xfrm>
            <a:off x="217714" y="5282974"/>
            <a:ext cx="11843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Комментарии: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Контекст – Мы разослали карточки банкам и отслеживаем в реальном времени их ответы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362DE1-5D7D-4FE3-8F10-C02DF4695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521" y="1404655"/>
            <a:ext cx="7220958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9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BA55BA-027F-4EE8-8165-5EDAA2E3B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 2</a:t>
            </a:r>
            <a:r>
              <a:rPr lang="en-US" dirty="0"/>
              <a:t>9</a:t>
            </a:r>
            <a:r>
              <a:rPr lang="ru-RU" dirty="0"/>
              <a:t> - контроль инцидентов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99AA0-3354-4B9A-B986-C2185E2B3933}"/>
              </a:ext>
            </a:extLst>
          </p:cNvPr>
          <p:cNvSpPr txBox="1"/>
          <p:nvPr/>
        </p:nvSpPr>
        <p:spPr>
          <a:xfrm>
            <a:off x="174171" y="5473005"/>
            <a:ext cx="11843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Комментарии: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Контекст – Мы контролируем все события которые были совершены на </a:t>
            </a:r>
            <a:r>
              <a:rPr kumimoji="0" lang="ru-RU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фин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рынке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2A92CD-6D14-4AFD-90E3-B895924C9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568" y="1243315"/>
            <a:ext cx="7259063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2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816B8FA-C46F-4A87-8B18-8C738D341850}"/>
              </a:ext>
            </a:extLst>
          </p:cNvPr>
          <p:cNvSpPr/>
          <p:nvPr/>
        </p:nvSpPr>
        <p:spPr>
          <a:xfrm>
            <a:off x="715191" y="1139047"/>
            <a:ext cx="10781328" cy="3040011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Текст для слайда: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Ключевые инициативы Стратегии трансформации Агентства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B624D0D-E396-4F50-B3E9-905F1A20FB02}"/>
              </a:ext>
            </a:extLst>
          </p:cNvPr>
          <p:cNvSpPr/>
          <p:nvPr/>
        </p:nvSpPr>
        <p:spPr>
          <a:xfrm>
            <a:off x="715191" y="5254551"/>
            <a:ext cx="1076161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Визуал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Возвращаемся на слайд 2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BDE00DB-CCA6-45C8-9C2F-4524FAF948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7119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Слайд  2 – Три инициативы</a:t>
            </a:r>
          </a:p>
        </p:txBody>
      </p:sp>
      <p:graphicFrame>
        <p:nvGraphicFramePr>
          <p:cNvPr id="8" name="Объект 3">
            <a:extLst>
              <a:ext uri="{FF2B5EF4-FFF2-40B4-BE49-F238E27FC236}">
                <a16:creationId xmlns:a16="http://schemas.microsoft.com/office/drawing/2014/main" id="{60689EFB-3CF6-44AD-BFEE-BF6D1ED29718}"/>
              </a:ext>
            </a:extLst>
          </p:cNvPr>
          <p:cNvGraphicFramePr>
            <a:graphicFrameLocks/>
          </p:cNvGraphicFramePr>
          <p:nvPr/>
        </p:nvGraphicFramePr>
        <p:xfrm>
          <a:off x="961208" y="1848512"/>
          <a:ext cx="10515600" cy="213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906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183B52-BB1E-426B-AA3C-EC7A8CE2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 – свое видео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745C62-E810-462D-90B7-C109F62D9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Месседж: </a:t>
            </a:r>
            <a:r>
              <a:rPr lang="en-US" dirty="0" err="1"/>
              <a:t>FinAI</a:t>
            </a:r>
            <a:r>
              <a:rPr lang="ru-RU" dirty="0"/>
              <a:t>— не про технологии, а про устойчивость и доверие</a:t>
            </a:r>
          </a:p>
          <a:p>
            <a:pPr marL="0" indent="0">
              <a:buNone/>
            </a:pPr>
            <a:r>
              <a:rPr lang="ru-RU" b="1" dirty="0"/>
              <a:t>Пример текста:</a:t>
            </a:r>
          </a:p>
          <a:p>
            <a:r>
              <a:rPr lang="ru-RU" dirty="0" err="1"/>
              <a:t>FinAI</a:t>
            </a:r>
            <a:r>
              <a:rPr lang="ru-RU" dirty="0"/>
              <a:t> объединяет все, что мы создали в одну экосистему, где данные и технологии помогают принимать своевременные и обоснованные решения.</a:t>
            </a:r>
          </a:p>
          <a:p>
            <a:r>
              <a:rPr lang="ru-RU" dirty="0"/>
              <a:t>Это не просто цифровой инструмент — это шаг в новую модель регулирования, где ИИ помогает нам быть на шаг впереди</a:t>
            </a:r>
          </a:p>
        </p:txBody>
      </p:sp>
    </p:spTree>
    <p:extLst>
      <p:ext uri="{BB962C8B-B14F-4D97-AF65-F5344CB8AC3E}">
        <p14:creationId xmlns:p14="http://schemas.microsoft.com/office/powerpoint/2010/main" val="425829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ounded rectangle: Create">
            <a:extLst>
              <a:ext uri="{FF2B5EF4-FFF2-40B4-BE49-F238E27FC236}">
                <a16:creationId xmlns:a16="http://schemas.microsoft.com/office/drawing/2014/main" id="{4BB092B2-C5CD-4E21-9F58-00AAAA6C92D7}"/>
              </a:ext>
            </a:extLst>
          </p:cNvPr>
          <p:cNvSpPr/>
          <p:nvPr/>
        </p:nvSpPr>
        <p:spPr>
          <a:xfrm>
            <a:off x="4789436" y="1201314"/>
            <a:ext cx="3132156" cy="3794197"/>
          </a:xfrm>
          <a:prstGeom prst="roundRect">
            <a:avLst>
              <a:gd name="adj" fmla="val 11145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ExtraBold" pitchFamily="2" charset="77"/>
              <a:ea typeface="+mn-ea"/>
              <a:cs typeface="+mn-cs"/>
            </a:endParaRPr>
          </a:p>
        </p:txBody>
      </p:sp>
      <p:sp useBgFill="1">
        <p:nvSpPr>
          <p:cNvPr id="3" name="Rounded rectangle: Create">
            <a:extLst>
              <a:ext uri="{FF2B5EF4-FFF2-40B4-BE49-F238E27FC236}">
                <a16:creationId xmlns:a16="http://schemas.microsoft.com/office/drawing/2014/main" id="{BF07EEE4-C6E9-433C-B769-C8978DF06A3C}"/>
              </a:ext>
            </a:extLst>
          </p:cNvPr>
          <p:cNvSpPr/>
          <p:nvPr/>
        </p:nvSpPr>
        <p:spPr>
          <a:xfrm>
            <a:off x="966602" y="1201314"/>
            <a:ext cx="3132156" cy="3794197"/>
          </a:xfrm>
          <a:prstGeom prst="roundRect">
            <a:avLst>
              <a:gd name="adj" fmla="val 11145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  <a:scene3d>
            <a:camera prst="perspectiveRight"/>
            <a:lightRig rig="threePt" dir="t"/>
          </a:scene3d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ExtraBold" pitchFamily="2" charset="77"/>
              <a:ea typeface="+mn-ea"/>
              <a:cs typeface="+mn-cs"/>
            </a:endParaRPr>
          </a:p>
        </p:txBody>
      </p:sp>
      <p:sp useBgFill="1">
        <p:nvSpPr>
          <p:cNvPr id="4" name="Rounded rectangle: Create">
            <a:extLst>
              <a:ext uri="{FF2B5EF4-FFF2-40B4-BE49-F238E27FC236}">
                <a16:creationId xmlns:a16="http://schemas.microsoft.com/office/drawing/2014/main" id="{40D2D9AF-5D34-482B-92F6-59C3DB57D732}"/>
              </a:ext>
            </a:extLst>
          </p:cNvPr>
          <p:cNvSpPr/>
          <p:nvPr/>
        </p:nvSpPr>
        <p:spPr>
          <a:xfrm>
            <a:off x="8477516" y="1133937"/>
            <a:ext cx="3132156" cy="3794197"/>
          </a:xfrm>
          <a:prstGeom prst="roundRect">
            <a:avLst>
              <a:gd name="adj" fmla="val 11145"/>
            </a:avLst>
          </a:prstGeom>
          <a:ln w="6350">
            <a:solidFill>
              <a:schemeClr val="bg1">
                <a:alpha val="50000"/>
              </a:schemeClr>
            </a:solidFill>
          </a:ln>
          <a:effectLst>
            <a:innerShdw blurRad="190500">
              <a:schemeClr val="bg1">
                <a:alpha val="50000"/>
              </a:schemeClr>
            </a:innerShdw>
          </a:effectLst>
          <a:scene3d>
            <a:camera prst="perspectiveLeft"/>
            <a:lightRig rig="threePt" dir="t"/>
          </a:scene3d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t-LT" sz="14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ExtraBold" pitchFamily="2" charset="77"/>
              <a:ea typeface="+mn-ea"/>
              <a:cs typeface="+mn-cs"/>
            </a:endParaRPr>
          </a:p>
        </p:txBody>
      </p:sp>
      <p:pic>
        <p:nvPicPr>
          <p:cNvPr id="9" name="Слайд 3">
            <a:hlinkClick r:id="" action="ppaction://media"/>
            <a:extLst>
              <a:ext uri="{FF2B5EF4-FFF2-40B4-BE49-F238E27FC236}">
                <a16:creationId xmlns:a16="http://schemas.microsoft.com/office/drawing/2014/main" id="{F7947160-C451-4122-A905-49C2645F62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47077" y="4588361"/>
            <a:ext cx="2899233" cy="1630819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B624D0D-E396-4F50-B3E9-905F1A20FB02}"/>
              </a:ext>
            </a:extLst>
          </p:cNvPr>
          <p:cNvSpPr/>
          <p:nvPr/>
        </p:nvSpPr>
        <p:spPr>
          <a:xfrm>
            <a:off x="0" y="4826675"/>
            <a:ext cx="8691153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b="1" dirty="0"/>
              <a:t>Месседж: </a:t>
            </a:r>
            <a:r>
              <a:rPr lang="ru-RU" dirty="0" err="1"/>
              <a:t>FinAI</a:t>
            </a:r>
            <a:r>
              <a:rPr lang="ru-RU" dirty="0"/>
              <a:t> объединяет ключевые направления трансформации — от данных и надзора до доверия и безопасности</a:t>
            </a:r>
          </a:p>
          <a:p>
            <a:r>
              <a:rPr lang="ru-RU" b="1" dirty="0" err="1"/>
              <a:t>Визуал</a:t>
            </a:r>
            <a:r>
              <a:rPr lang="ru-RU" b="1" dirty="0"/>
              <a:t>: </a:t>
            </a:r>
            <a:r>
              <a:rPr lang="ru-RU" dirty="0"/>
              <a:t>три экрана с инициативой (можно как мониторы на видео или просто как на картинке) соединены световыми потоками – единая экосистема (световые потоки между экранами как на видео), это будет основным слайдом, к которому мы будем возвращаться при описании каждой из инициатив, из монитора  </a:t>
            </a:r>
            <a:r>
              <a:rPr lang="en-US" dirty="0" err="1"/>
              <a:t>FinAI</a:t>
            </a:r>
            <a:r>
              <a:rPr lang="en-US" dirty="0"/>
              <a:t> </a:t>
            </a:r>
            <a:r>
              <a:rPr lang="ru-RU" dirty="0"/>
              <a:t>переход на след слайд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BDE00DB-CCA6-45C8-9C2F-4524FAF948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3619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Слайд 2 – Три инициативы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E0C85FA-A0CF-4EBE-A625-BB6A3ACEF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4727" y="27551"/>
            <a:ext cx="2592977" cy="2592977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B68A5FC-B1E4-4728-9B58-1B1DBCF6AF17}"/>
              </a:ext>
            </a:extLst>
          </p:cNvPr>
          <p:cNvSpPr/>
          <p:nvPr/>
        </p:nvSpPr>
        <p:spPr>
          <a:xfrm>
            <a:off x="828344" y="1548350"/>
            <a:ext cx="10781328" cy="3040011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ru-RU" b="1" dirty="0">
                <a:solidFill>
                  <a:schemeClr val="tx1"/>
                </a:solidFill>
              </a:rPr>
              <a:t>Текст для слайда:</a:t>
            </a:r>
          </a:p>
          <a:p>
            <a:r>
              <a:rPr lang="ru-RU" b="1" dirty="0">
                <a:solidFill>
                  <a:schemeClr val="tx1"/>
                </a:solidFill>
              </a:rPr>
              <a:t>Ключевые инициативы Стратегии трансформации Агентства</a:t>
            </a:r>
          </a:p>
        </p:txBody>
      </p:sp>
      <p:graphicFrame>
        <p:nvGraphicFramePr>
          <p:cNvPr id="8" name="Объект 3">
            <a:extLst>
              <a:ext uri="{FF2B5EF4-FFF2-40B4-BE49-F238E27FC236}">
                <a16:creationId xmlns:a16="http://schemas.microsoft.com/office/drawing/2014/main" id="{60689EFB-3CF6-44AD-BFEE-BF6D1ED297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4154156"/>
              </p:ext>
            </p:extLst>
          </p:nvPr>
        </p:nvGraphicFramePr>
        <p:xfrm>
          <a:off x="961208" y="2336783"/>
          <a:ext cx="10515600" cy="2132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5248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3083416-3B9F-4916-AE2E-DE916F5DF9EF}"/>
              </a:ext>
            </a:extLst>
          </p:cNvPr>
          <p:cNvSpPr/>
          <p:nvPr/>
        </p:nvSpPr>
        <p:spPr>
          <a:xfrm>
            <a:off x="111162" y="862149"/>
            <a:ext cx="5365524" cy="5995851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ru-RU" b="1" dirty="0">
                <a:solidFill>
                  <a:schemeClr val="tx1"/>
                </a:solidFill>
              </a:rPr>
              <a:t>Текст для слайда:</a:t>
            </a:r>
          </a:p>
          <a:p>
            <a:r>
              <a:rPr lang="en-US" b="1" dirty="0" err="1">
                <a:solidFill>
                  <a:schemeClr val="tx1"/>
                </a:solidFill>
              </a:rPr>
              <a:t>FinAI</a:t>
            </a:r>
            <a:endParaRPr lang="ru-RU" b="1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FEE9F-1316-4FC6-AFF1-75C7D4B95D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Слайд 3 – </a:t>
            </a:r>
            <a:r>
              <a:rPr lang="ru-RU" dirty="0" err="1"/>
              <a:t>Демо</a:t>
            </a:r>
            <a:r>
              <a:rPr lang="ru-RU" dirty="0"/>
              <a:t> первой инициативы (</a:t>
            </a:r>
            <a:r>
              <a:rPr lang="en-US" dirty="0" err="1"/>
              <a:t>FinAI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5" name="Rectangle 64">
            <a:extLst>
              <a:ext uri="{FF2B5EF4-FFF2-40B4-BE49-F238E27FC236}">
                <a16:creationId xmlns:a16="http://schemas.microsoft.com/office/drawing/2014/main" id="{F23FEEC7-61BA-4E4C-95CB-12398E5797CA}"/>
              </a:ext>
            </a:extLst>
          </p:cNvPr>
          <p:cNvSpPr/>
          <p:nvPr/>
        </p:nvSpPr>
        <p:spPr>
          <a:xfrm>
            <a:off x="2193559" y="1461625"/>
            <a:ext cx="1804414" cy="612000"/>
          </a:xfrm>
          <a:prstGeom prst="roundRect">
            <a:avLst/>
          </a:prstGeom>
          <a:noFill/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0" rIns="0" bIns="36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10+</a:t>
            </a: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" name="Rectangle 53">
            <a:extLst>
              <a:ext uri="{FF2B5EF4-FFF2-40B4-BE49-F238E27FC236}">
                <a16:creationId xmlns:a16="http://schemas.microsoft.com/office/drawing/2014/main" id="{94AF6346-0946-41DC-A9FA-06D172DBAC9A}"/>
              </a:ext>
            </a:extLst>
          </p:cNvPr>
          <p:cNvSpPr/>
          <p:nvPr/>
        </p:nvSpPr>
        <p:spPr>
          <a:xfrm>
            <a:off x="-355622" y="1455201"/>
            <a:ext cx="2160000" cy="612000"/>
          </a:xfrm>
          <a:prstGeom prst="roundRect">
            <a:avLst/>
          </a:prstGeom>
          <a:noFill/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0" rIns="0" bIns="36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20+</a:t>
            </a:r>
            <a:endParaRPr kumimoji="0" lang="ru-RU" sz="48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7" name="Rectangle 64">
            <a:extLst>
              <a:ext uri="{FF2B5EF4-FFF2-40B4-BE49-F238E27FC236}">
                <a16:creationId xmlns:a16="http://schemas.microsoft.com/office/drawing/2014/main" id="{A2D3B3B0-BC0D-4669-A7BF-97296CB5F6EE}"/>
              </a:ext>
            </a:extLst>
          </p:cNvPr>
          <p:cNvSpPr/>
          <p:nvPr/>
        </p:nvSpPr>
        <p:spPr>
          <a:xfrm>
            <a:off x="3764748" y="1458120"/>
            <a:ext cx="1368595" cy="612000"/>
          </a:xfrm>
          <a:prstGeom prst="roundRect">
            <a:avLst/>
          </a:prstGeom>
          <a:noFill/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0" rIns="0" bIns="36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сервисов с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применением ИИ</a:t>
            </a:r>
          </a:p>
        </p:txBody>
      </p:sp>
      <p:sp>
        <p:nvSpPr>
          <p:cNvPr id="8" name="Rectangle 53">
            <a:extLst>
              <a:ext uri="{FF2B5EF4-FFF2-40B4-BE49-F238E27FC236}">
                <a16:creationId xmlns:a16="http://schemas.microsoft.com/office/drawing/2014/main" id="{C6701A5A-5894-45F8-BA54-6A95AC9C2A61}"/>
              </a:ext>
            </a:extLst>
          </p:cNvPr>
          <p:cNvSpPr/>
          <p:nvPr/>
        </p:nvSpPr>
        <p:spPr>
          <a:xfrm>
            <a:off x="1203471" y="1458706"/>
            <a:ext cx="1913149" cy="612000"/>
          </a:xfrm>
          <a:prstGeom prst="roundRect">
            <a:avLst/>
          </a:prstGeom>
          <a:noFill/>
          <a:ln w="1905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0" rIns="0" bIns="36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реализованных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инструментов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31697-60C8-44AB-AB57-3F289327981D}"/>
              </a:ext>
            </a:extLst>
          </p:cNvPr>
          <p:cNvSpPr txBox="1"/>
          <p:nvPr/>
        </p:nvSpPr>
        <p:spPr>
          <a:xfrm>
            <a:off x="5569162" y="1027906"/>
            <a:ext cx="65116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Комментарии:</a:t>
            </a:r>
          </a:p>
          <a:p>
            <a:pPr marL="342900" indent="-342900">
              <a:buAutoNum type="arabicPeriod"/>
            </a:pPr>
            <a:r>
              <a:rPr lang="ru-RU" dirty="0"/>
              <a:t>Интерфейс желательно должен быть похож как открытый в браузере для ощущения, что это действительно работающее приложение</a:t>
            </a:r>
          </a:p>
          <a:p>
            <a:pPr marL="342900" indent="-342900">
              <a:buAutoNum type="arabicPeriod"/>
            </a:pPr>
            <a:r>
              <a:rPr lang="ru-RU" dirty="0"/>
              <a:t>Сам интерфейс надо будет перерисовать с эффектами стекла (как на следующем слайде), возможно подписи не нужно делать (зависит от того как влезет все)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1C38AF1-D268-4265-9E23-2DB1FE5A0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218" y="3187531"/>
            <a:ext cx="6298292" cy="33053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6BACC3-0D2E-4525-8C97-0BECB8E564F6}"/>
              </a:ext>
            </a:extLst>
          </p:cNvPr>
          <p:cNvSpPr txBox="1"/>
          <p:nvPr/>
        </p:nvSpPr>
        <p:spPr>
          <a:xfrm>
            <a:off x="331694" y="2056686"/>
            <a:ext cx="65605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Сервисы:</a:t>
            </a:r>
          </a:p>
          <a:p>
            <a:pPr marL="342900" indent="-342900">
              <a:buAutoNum type="arabicPeriod"/>
            </a:pPr>
            <a:r>
              <a:rPr lang="ru-RU" dirty="0"/>
              <a:t>Надзор за банками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R-AI</a:t>
            </a:r>
            <a:endParaRPr lang="ru-RU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Инструменты стресс-тестирования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SREP AI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EWI </a:t>
            </a:r>
            <a:r>
              <a:rPr lang="ru-RU" dirty="0" err="1"/>
              <a:t>дэшборды</a:t>
            </a:r>
            <a:endParaRPr lang="ru-RU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Инспекция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Текущий мониторинг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ИИ-агент для Кредитного регистра</a:t>
            </a:r>
          </a:p>
          <a:p>
            <a:pPr marL="342900" indent="-342900">
              <a:buAutoNum type="arabicPeriod"/>
            </a:pPr>
            <a:r>
              <a:rPr lang="ru-RU" dirty="0"/>
              <a:t>Лицензирование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Реестр финансовых организаций</a:t>
            </a:r>
          </a:p>
          <a:p>
            <a:pPr marL="342900" indent="-342900">
              <a:buAutoNum type="arabicPeriod"/>
            </a:pPr>
            <a:r>
              <a:rPr lang="ru-RU" dirty="0"/>
              <a:t>Поведенческий надзор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Фабрика обращений</a:t>
            </a:r>
          </a:p>
          <a:p>
            <a:pPr marL="342900" indent="-342900">
              <a:buAutoNum type="arabicPeriod"/>
            </a:pPr>
            <a:r>
              <a:rPr lang="ru-RU" dirty="0"/>
              <a:t>ПОД/ФТ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Оценка рисков ПОД/ФТ</a:t>
            </a:r>
          </a:p>
          <a:p>
            <a:pPr marL="342900" indent="-342900">
              <a:buAutoNum type="arabicPeriod"/>
            </a:pPr>
            <a:r>
              <a:rPr lang="ru-RU" dirty="0"/>
              <a:t>Надзор за РЦБ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Надзорная оценка </a:t>
            </a:r>
            <a:r>
              <a:rPr lang="en-US" dirty="0"/>
              <a:t>RASS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2768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7208BA3-B237-4089-B95F-28F0A95FA292}"/>
              </a:ext>
            </a:extLst>
          </p:cNvPr>
          <p:cNvSpPr/>
          <p:nvPr/>
        </p:nvSpPr>
        <p:spPr>
          <a:xfrm>
            <a:off x="144595" y="1370584"/>
            <a:ext cx="6655398" cy="4172018"/>
          </a:xfrm>
          <a:prstGeom prst="rect">
            <a:avLst/>
          </a:prstGeom>
          <a:solidFill>
            <a:srgbClr val="FF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ru-RU" b="1" dirty="0">
                <a:solidFill>
                  <a:schemeClr val="tx1"/>
                </a:solidFill>
              </a:rPr>
              <a:t>Текст для слайда:</a:t>
            </a:r>
          </a:p>
          <a:p>
            <a:r>
              <a:rPr lang="en-US" b="1" dirty="0" err="1">
                <a:solidFill>
                  <a:schemeClr val="tx1"/>
                </a:solidFill>
              </a:rPr>
              <a:t>FinAI</a:t>
            </a:r>
            <a:endParaRPr lang="ru-RU" b="1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FD147D-6FD0-4ECE-BC3A-09BC53E1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 4 – Демонстрация агрегатора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DF18A8-5E35-4B6A-89A2-B1CD0CFC6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46" y="2033724"/>
            <a:ext cx="6357559" cy="32731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6ED038-3210-46D7-B7F1-6C277F371F13}"/>
              </a:ext>
            </a:extLst>
          </p:cNvPr>
          <p:cNvSpPr txBox="1"/>
          <p:nvPr/>
        </p:nvSpPr>
        <p:spPr>
          <a:xfrm>
            <a:off x="6879772" y="3248334"/>
            <a:ext cx="1306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Переход на слайд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ADC6F-D0A3-4F59-BD9A-112266F0A881}"/>
              </a:ext>
            </a:extLst>
          </p:cNvPr>
          <p:cNvSpPr txBox="1"/>
          <p:nvPr/>
        </p:nvSpPr>
        <p:spPr>
          <a:xfrm>
            <a:off x="56605" y="5573485"/>
            <a:ext cx="120787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Комментарии:</a:t>
            </a:r>
          </a:p>
          <a:p>
            <a:pPr marL="342900" indent="-342900">
              <a:buAutoNum type="arabicPeriod"/>
            </a:pPr>
            <a:r>
              <a:rPr lang="ru-RU" sz="1400" dirty="0"/>
              <a:t>Интерфейс желательно должен быть похож как открытие в браузере для ощущения, что это действительно работающее приложение</a:t>
            </a:r>
          </a:p>
          <a:p>
            <a:pPr marL="342900" indent="-342900">
              <a:buAutoNum type="arabicPeriod"/>
            </a:pPr>
            <a:r>
              <a:rPr lang="ru-RU" sz="1400" dirty="0"/>
              <a:t>Сами интерфейсы надо будет перерисовать с эффектами стекла</a:t>
            </a:r>
          </a:p>
          <a:p>
            <a:pPr marL="342900" indent="-342900">
              <a:buFontTx/>
              <a:buAutoNum type="arabicPeriod"/>
            </a:pPr>
            <a:r>
              <a:rPr lang="ru-RU" sz="1400" dirty="0"/>
              <a:t>Рис - Интерфейс с банками - название Банков и логотипы убрать – будет Банк 1, Банк 2 и иконки банка</a:t>
            </a:r>
          </a:p>
          <a:p>
            <a:pPr marL="342900" indent="-342900">
              <a:buFontTx/>
              <a:buAutoNum type="arabicPeriod"/>
            </a:pPr>
            <a:r>
              <a:rPr lang="ru-RU" sz="1400" dirty="0"/>
              <a:t>При нажатии на банк 1  из списка на «Рис - Интерфейс »  мы анимацией переходим на слайд 5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9EE96D0D-C979-4D63-8523-F66572AE62AD}"/>
              </a:ext>
            </a:extLst>
          </p:cNvPr>
          <p:cNvCxnSpPr/>
          <p:nvPr/>
        </p:nvCxnSpPr>
        <p:spPr>
          <a:xfrm flipV="1">
            <a:off x="6947681" y="3126377"/>
            <a:ext cx="715862" cy="6728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C938F3-7684-405C-B0F2-0602ABAF269B}"/>
              </a:ext>
            </a:extLst>
          </p:cNvPr>
          <p:cNvSpPr txBox="1"/>
          <p:nvPr/>
        </p:nvSpPr>
        <p:spPr>
          <a:xfrm>
            <a:off x="8503920" y="1459384"/>
            <a:ext cx="3257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Слайд 5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ABB3347-236D-4CE0-8E1B-2C7D34502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919" y="1796962"/>
            <a:ext cx="3257006" cy="326407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AEB4C47-0D11-48F9-AA2F-828C638DF106}"/>
              </a:ext>
            </a:extLst>
          </p:cNvPr>
          <p:cNvSpPr/>
          <p:nvPr/>
        </p:nvSpPr>
        <p:spPr>
          <a:xfrm>
            <a:off x="3047306" y="3604106"/>
            <a:ext cx="1942012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dirty="0"/>
              <a:t>название Банков и логотипы убрать – будет Банк 1, Банк 2 и иконки банка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84CB6C-05DD-4E9B-9ED4-6A01C4DDCB40}"/>
              </a:ext>
            </a:extLst>
          </p:cNvPr>
          <p:cNvSpPr txBox="1"/>
          <p:nvPr/>
        </p:nvSpPr>
        <p:spPr>
          <a:xfrm>
            <a:off x="1428205" y="2229315"/>
            <a:ext cx="374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Имитация нажатия кнопки «Сектор»</a:t>
            </a:r>
          </a:p>
        </p:txBody>
      </p:sp>
    </p:spTree>
    <p:extLst>
      <p:ext uri="{BB962C8B-B14F-4D97-AF65-F5344CB8AC3E}">
        <p14:creationId xmlns:p14="http://schemas.microsoft.com/office/powerpoint/2010/main" val="23898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3F53E9-0AA5-40AF-92E5-307BCDA60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 5 – Агрегатор – руководящие работники (</a:t>
            </a:r>
            <a:r>
              <a:rPr lang="en-US" dirty="0" err="1"/>
              <a:t>Figma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FF56C9-F3AD-4EAE-B918-0707F2077BD8}"/>
              </a:ext>
            </a:extLst>
          </p:cNvPr>
          <p:cNvSpPr txBox="1"/>
          <p:nvPr/>
        </p:nvSpPr>
        <p:spPr>
          <a:xfrm>
            <a:off x="56605" y="5120640"/>
            <a:ext cx="12078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Комментарии:</a:t>
            </a:r>
          </a:p>
          <a:p>
            <a:pPr marL="342900" indent="-342900">
              <a:buFontTx/>
              <a:buAutoNum type="arabicPeriod"/>
            </a:pPr>
            <a:r>
              <a:rPr lang="ru-RU" sz="1400" dirty="0"/>
              <a:t>На Рис - Интерфейс с Руководящими работниками банка – при нажатии на кнопу «Добавить» появляется модальное окно с описанием причин, </a:t>
            </a:r>
          </a:p>
          <a:p>
            <a:pPr marL="342900" indent="-342900">
              <a:buFontTx/>
              <a:buAutoNum type="arabicPeriod"/>
            </a:pPr>
            <a:r>
              <a:rPr lang="ru-RU" sz="1400" dirty="0"/>
              <a:t>Имитируется нажатие на вкладку «События и новости» и переход на слайд 6</a:t>
            </a:r>
          </a:p>
          <a:p>
            <a:pPr marL="342900" indent="-342900">
              <a:buFontTx/>
              <a:buAutoNum type="arabicPeriod"/>
            </a:pPr>
            <a:endParaRPr lang="ru-R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06114-54B0-4299-8237-489E59C1BD3B}"/>
              </a:ext>
            </a:extLst>
          </p:cNvPr>
          <p:cNvSpPr txBox="1"/>
          <p:nvPr/>
        </p:nvSpPr>
        <p:spPr>
          <a:xfrm>
            <a:off x="1671790" y="1490044"/>
            <a:ext cx="4890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 - </a:t>
            </a:r>
            <a:r>
              <a:rPr lang="ru-RU" sz="1400" dirty="0" err="1"/>
              <a:t>Интрефейс</a:t>
            </a:r>
            <a:r>
              <a:rPr lang="ru-RU" sz="1400" dirty="0"/>
              <a:t> с Руководящими работниками банка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4FB5E4E-5154-4D1C-831D-844BE64DBD89}"/>
              </a:ext>
            </a:extLst>
          </p:cNvPr>
          <p:cNvSpPr/>
          <p:nvPr/>
        </p:nvSpPr>
        <p:spPr>
          <a:xfrm>
            <a:off x="2014847" y="2220686"/>
            <a:ext cx="265215" cy="134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6C61F79-00C6-4525-B2BC-9BC3F29B4641}"/>
              </a:ext>
            </a:extLst>
          </p:cNvPr>
          <p:cNvSpPr/>
          <p:nvPr/>
        </p:nvSpPr>
        <p:spPr>
          <a:xfrm>
            <a:off x="4132613" y="2311730"/>
            <a:ext cx="1120239" cy="225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F2ECE14-303B-44A0-B380-88BE0B16A8BA}"/>
              </a:ext>
            </a:extLst>
          </p:cNvPr>
          <p:cNvSpPr/>
          <p:nvPr/>
        </p:nvSpPr>
        <p:spPr>
          <a:xfrm>
            <a:off x="4280065" y="2433978"/>
            <a:ext cx="1048987" cy="225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E5F1A48-F8D6-4460-B3B2-BEC295173528}"/>
              </a:ext>
            </a:extLst>
          </p:cNvPr>
          <p:cNvSpPr/>
          <p:nvPr/>
        </p:nvSpPr>
        <p:spPr>
          <a:xfrm>
            <a:off x="3978234" y="2411816"/>
            <a:ext cx="1240971" cy="125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6171856-E350-8D6A-4CDE-B3B14F8A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56" y="2018715"/>
            <a:ext cx="5115639" cy="288103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7E4754F-A155-559C-29C0-550D79FA7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147" y="1985509"/>
            <a:ext cx="5119357" cy="288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88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0BF6BB-B093-4807-9D31-0023AB92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 6 – Агрегатор событий</a:t>
            </a:r>
            <a:r>
              <a:rPr lang="en-US" dirty="0"/>
              <a:t> (</a:t>
            </a:r>
            <a:r>
              <a:rPr lang="en-US" dirty="0" err="1"/>
              <a:t>Figma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F3E67D-2289-4D7C-BCE4-7BA3159CB12B}"/>
              </a:ext>
            </a:extLst>
          </p:cNvPr>
          <p:cNvSpPr txBox="1"/>
          <p:nvPr/>
        </p:nvSpPr>
        <p:spPr>
          <a:xfrm>
            <a:off x="65314" y="5404695"/>
            <a:ext cx="12078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Комментарии:</a:t>
            </a:r>
          </a:p>
          <a:p>
            <a:pPr marL="342900" indent="-342900">
              <a:buFontTx/>
              <a:buAutoNum type="arabicPeriod"/>
            </a:pPr>
            <a:r>
              <a:rPr lang="ru-RU" sz="1400" dirty="0"/>
              <a:t>На Рис - Интерфейс с событиями– при нажатии на календарик, выбирается дата и появляются данные на нужную дату. </a:t>
            </a:r>
          </a:p>
          <a:p>
            <a:pPr marL="342900" indent="-342900">
              <a:buFontTx/>
              <a:buAutoNum type="arabicPeriod"/>
            </a:pPr>
            <a:r>
              <a:rPr lang="ru-RU" sz="1400" dirty="0"/>
              <a:t>Получается на дату 27.10.2025 отображаются 2 новости, при выборе в календаре даты 17.08.2025 отображаются 3 другие новости</a:t>
            </a:r>
          </a:p>
          <a:p>
            <a:pPr marL="342900" indent="-342900">
              <a:buFontTx/>
              <a:buAutoNum type="arabicPeriod"/>
            </a:pPr>
            <a:endParaRPr lang="ru-R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18A61F-6D80-49F6-82CE-3B3D82525441}"/>
              </a:ext>
            </a:extLst>
          </p:cNvPr>
          <p:cNvSpPr txBox="1"/>
          <p:nvPr/>
        </p:nvSpPr>
        <p:spPr>
          <a:xfrm>
            <a:off x="1205624" y="5086374"/>
            <a:ext cx="4890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Рис - Интерфейс с событиями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62E0A9C-050F-4FCA-ABBD-A2A375AD85A8}"/>
              </a:ext>
            </a:extLst>
          </p:cNvPr>
          <p:cNvSpPr/>
          <p:nvPr/>
        </p:nvSpPr>
        <p:spPr>
          <a:xfrm>
            <a:off x="2101932" y="2006930"/>
            <a:ext cx="257299" cy="18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2AC35FA-F75C-4C0C-B25E-4D49383B0BD4}"/>
              </a:ext>
            </a:extLst>
          </p:cNvPr>
          <p:cNvSpPr/>
          <p:nvPr/>
        </p:nvSpPr>
        <p:spPr>
          <a:xfrm>
            <a:off x="1539834" y="3483429"/>
            <a:ext cx="221672" cy="83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31297A3-26DB-4438-9895-29D367C0DFF3}"/>
              </a:ext>
            </a:extLst>
          </p:cNvPr>
          <p:cNvSpPr/>
          <p:nvPr/>
        </p:nvSpPr>
        <p:spPr>
          <a:xfrm>
            <a:off x="1761506" y="4734296"/>
            <a:ext cx="273133" cy="119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CB17BF1-CAF6-416A-9A3A-90845160D1AD}"/>
              </a:ext>
            </a:extLst>
          </p:cNvPr>
          <p:cNvSpPr/>
          <p:nvPr/>
        </p:nvSpPr>
        <p:spPr>
          <a:xfrm>
            <a:off x="1725881" y="4853305"/>
            <a:ext cx="186046" cy="119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7B796BF-7F87-73D9-F139-FB7ED1BB0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17" y="1643577"/>
            <a:ext cx="6154188" cy="343225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5D6DB44-06FA-ED6D-69F2-4E5CBD26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000" y="2006930"/>
            <a:ext cx="4789283" cy="301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49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1779D-6969-48F0-9BAB-58BE2D74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Слайд 7 – Агрегатор- Надзорные мероприятия</a:t>
            </a:r>
            <a:r>
              <a:rPr lang="en-US" dirty="0"/>
              <a:t> (</a:t>
            </a:r>
            <a:r>
              <a:rPr lang="en-US" dirty="0" err="1"/>
              <a:t>Figma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7C2488-54B6-4270-AFEB-097109752776}"/>
              </a:ext>
            </a:extLst>
          </p:cNvPr>
          <p:cNvSpPr txBox="1"/>
          <p:nvPr/>
        </p:nvSpPr>
        <p:spPr>
          <a:xfrm>
            <a:off x="56605" y="5323324"/>
            <a:ext cx="120787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Комментарии:</a:t>
            </a:r>
          </a:p>
          <a:p>
            <a:pPr marL="342900" indent="-342900">
              <a:buFontTx/>
              <a:buAutoNum type="arabicPeriod"/>
            </a:pPr>
            <a:r>
              <a:rPr lang="ru-RU" sz="1400" dirty="0"/>
              <a:t>Нажимает на цифру 2, выделила ее квадратиком красным, открывается </a:t>
            </a:r>
            <a:r>
              <a:rPr lang="ru-RU" sz="1400" dirty="0" err="1"/>
              <a:t>модалка</a:t>
            </a:r>
            <a:r>
              <a:rPr lang="ru-RU" sz="1400" dirty="0"/>
              <a:t>, далее нажимается </a:t>
            </a:r>
            <a:r>
              <a:rPr lang="ru-RU" sz="1400" dirty="0" err="1"/>
              <a:t>кнока</a:t>
            </a:r>
            <a:r>
              <a:rPr lang="ru-RU" sz="1400" dirty="0"/>
              <a:t> «Перейти» и всплывает третий интерфейс</a:t>
            </a:r>
          </a:p>
          <a:p>
            <a:pPr marL="342900" indent="-342900">
              <a:buFontTx/>
              <a:buAutoNum type="arabicPeriod"/>
            </a:pPr>
            <a:r>
              <a:rPr lang="ru-RU" sz="1400" dirty="0"/>
              <a:t>Контекст – сам процесс </a:t>
            </a:r>
            <a:r>
              <a:rPr lang="en-US" sz="1400" dirty="0"/>
              <a:t>SREP </a:t>
            </a:r>
            <a:r>
              <a:rPr lang="ru-RU" sz="1400" dirty="0"/>
              <a:t>проходит в отдельном веб приложении (третий экран). </a:t>
            </a:r>
            <a:r>
              <a:rPr lang="en-US" sz="1400" dirty="0"/>
              <a:t>SREP</a:t>
            </a:r>
            <a:r>
              <a:rPr lang="ru-RU" sz="1400" dirty="0"/>
              <a:t> состоит из 4 блоков основных блоков (те что в модальном окне выделены жирным) из которых формируется рейтинг 1,2,3,4. Каждый блок состоит из подпроцессов, на модальном это надо красиво и интуитивно понятно отобразить.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9B79B1-F6FA-01F6-8EEB-B196925E2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71" y="1690688"/>
            <a:ext cx="4955973" cy="287650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AF929F7-B67D-B5E5-FD67-D3C5C0097B01}"/>
              </a:ext>
            </a:extLst>
          </p:cNvPr>
          <p:cNvSpPr/>
          <p:nvPr/>
        </p:nvSpPr>
        <p:spPr>
          <a:xfrm>
            <a:off x="2238703" y="2878875"/>
            <a:ext cx="236483" cy="291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30C0404-9EF8-D212-4868-307DF3FA5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444" y="1737985"/>
            <a:ext cx="5537935" cy="310994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F95DEF3-EA6C-FAC5-046A-FA8E468E1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4061" y="1608407"/>
            <a:ext cx="5082665" cy="218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42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D5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3945</TotalTime>
  <Words>3200</Words>
  <Application>Microsoft Office PowerPoint</Application>
  <PresentationFormat>Широкоэкранный</PresentationFormat>
  <Paragraphs>394</Paragraphs>
  <Slides>39</Slides>
  <Notes>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7" baseType="lpstr">
      <vt:lpstr>Arial</vt:lpstr>
      <vt:lpstr>Arial Narrow</vt:lpstr>
      <vt:lpstr>Calibri</vt:lpstr>
      <vt:lpstr>Calibri (Основной текст)</vt:lpstr>
      <vt:lpstr>Calibri Light</vt:lpstr>
      <vt:lpstr>Montserrat ExtraBold</vt:lpstr>
      <vt:lpstr>Times New Roman</vt:lpstr>
      <vt:lpstr>Office Theme</vt:lpstr>
      <vt:lpstr>Общая информация</vt:lpstr>
      <vt:lpstr>Вступление – свое видео </vt:lpstr>
      <vt:lpstr>Слайд 1 – Эволюция цифрового регулятора</vt:lpstr>
      <vt:lpstr>Презентация PowerPoint</vt:lpstr>
      <vt:lpstr>Презентация PowerPoint</vt:lpstr>
      <vt:lpstr>Слайд 4 – Демонстрация агрегатора</vt:lpstr>
      <vt:lpstr>Слайд 5 – Агрегатор – руководящие работники (Figma)</vt:lpstr>
      <vt:lpstr>Слайд 6 – Агрегатор событий (Figma)</vt:lpstr>
      <vt:lpstr>Слайд 7 – Агрегатор- Надзорные мероприятия (Figma)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Слайд 20 – Фабрика обращений</vt:lpstr>
      <vt:lpstr>Слайд 21 – топ вопросов по рынку</vt:lpstr>
      <vt:lpstr>Слайд 22 – топ банков по вопросу</vt:lpstr>
      <vt:lpstr>Слайд 23 – суть вопросов по банку</vt:lpstr>
      <vt:lpstr>Презентация PowerPoint</vt:lpstr>
      <vt:lpstr>Презентация PowerPoint</vt:lpstr>
      <vt:lpstr>Слайд  25 - обнаружение уязвимости Агентством </vt:lpstr>
      <vt:lpstr>Слайд 26 – Карта инцидента Банка по угрозе</vt:lpstr>
      <vt:lpstr>Слайд 27 - заполняем карточку угрозы Агентством </vt:lpstr>
      <vt:lpstr>Слайд 28 - видим список отправленных запросов в БВУ</vt:lpstr>
      <vt:lpstr>Слайд 29 - контроль инцидентов</vt:lpstr>
      <vt:lpstr>Презентация PowerPoint</vt:lpstr>
      <vt:lpstr>Заключение – свое видео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Kasparas</dc:creator>
  <cp:lastModifiedBy>Айжан Шалабаева</cp:lastModifiedBy>
  <cp:revision>121</cp:revision>
  <dcterms:created xsi:type="dcterms:W3CDTF">2022-11-05T12:35:26Z</dcterms:created>
  <dcterms:modified xsi:type="dcterms:W3CDTF">2025-11-04T10:03:39Z</dcterms:modified>
</cp:coreProperties>
</file>